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6" r:id="rId4"/>
    <p:sldId id="285" r:id="rId5"/>
    <p:sldId id="292" r:id="rId6"/>
    <p:sldId id="289" r:id="rId7"/>
    <p:sldId id="290" r:id="rId8"/>
    <p:sldId id="291" r:id="rId9"/>
    <p:sldId id="286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83607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A74-4ABB-8452-446A9401C16E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74-4ABB-8452-446A9401C16E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A74-4ABB-8452-446A9401C16E}"/>
              </c:ext>
            </c:extLst>
          </c:dPt>
          <c:dPt>
            <c:idx val="3"/>
            <c:bubble3D val="0"/>
            <c:spPr>
              <a:solidFill>
                <a:srgbClr val="86BC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74-4ABB-8452-446A9401C16E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74-4ABB-8452-446A9401C16E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4-4ABB-8452-446A9401C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2C-43E9-B89D-1CF3762B6D0E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2C-43E9-B89D-1CF3762B6D0E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2C-43E9-B89D-1CF3762B6D0E}"/>
              </c:ext>
            </c:extLst>
          </c:dPt>
          <c:dPt>
            <c:idx val="3"/>
            <c:bubble3D val="0"/>
            <c:spPr>
              <a:solidFill>
                <a:srgbClr val="86BC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2C-43E9-B89D-1CF3762B6D0E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2C-43E9-B89D-1CF3762B6D0E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2C-43E9-B89D-1CF3762B6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72-4C7F-B560-DF6BE4424702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72-4C7F-B560-DF6BE4424702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72-4C7F-B560-DF6BE4424702}"/>
              </c:ext>
            </c:extLst>
          </c:dPt>
          <c:dPt>
            <c:idx val="3"/>
            <c:bubble3D val="0"/>
            <c:spPr>
              <a:solidFill>
                <a:srgbClr val="86BC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72-4C7F-B560-DF6BE4424702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72-4C7F-B560-DF6BE4424702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72-4C7F-B560-DF6BE4424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8DEF8-017B-4836-87C9-C4958DA6F2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58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8DEF8-017B-4836-87C9-C4958DA6F2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9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54E12-F787-4B6D-B957-5BFB290BB2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ED842BC5-6476-461F-92C1-0BBC5526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D5047E5-5216-4426-B515-7CA533148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0A93C1C-3209-487D-B5A2-563BA5D6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C70728D-0A6F-4BF8-A124-23D8A2DF3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B2CEECF2-0C1E-4BBC-BE4A-BC449A26D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3B9E0F32-14A5-493D-83F2-F42588B9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92FD902-0E73-43D0-B1B8-FA25CD54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BCD3C252-8F19-4706-8A09-E47384633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2BC4765-ECD3-44BD-AD71-FC51A8134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E37FCFBA-6C21-49F1-BD1E-969002567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9764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EA3F2-C909-4275-956A-5518D341D424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619F8D2D-E0FF-4267-BB4C-23E0F19A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0BDA8F6-D1EC-4590-8515-7F2E0D9EE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8E570DBD-3EC7-4EE8-886A-A6498BEC3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1656288-29CD-4B95-A46B-7B8DA7860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C3894AF9-2B03-4231-9AEA-EC49F5E1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F1C43784-6F73-4D9F-8497-B40FDBB8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E031C0BD-B701-4255-B53D-1A0FB806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1F07466D-8C2C-4286-9984-91933013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F2700776-9B5A-4A2C-BA8E-E8C5B03A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D768AB6-AEBA-4689-BCE3-70447F634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28656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670834"/>
            <a:ext cx="10541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989251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 accent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452A60FA-C95E-401E-9AF3-D27C8C88BCCB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/>
        </p:nvSpPr>
        <p:spPr>
          <a:xfrm>
            <a:off x="501649" y="6477001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[Member firms and DTTL] - © 2020 (legal entity) 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2543E-E807-47A4-A234-D5C7012187B4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57113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E8E60749-A3E0-4E09-BF50-6D6B361BEF91}"/>
              </a:ext>
            </a:extLst>
          </p:cNvPr>
          <p:cNvSpPr txBox="1"/>
          <p:nvPr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/>
        </p:nvSpPr>
        <p:spPr>
          <a:xfrm>
            <a:off x="501649" y="6477001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[Member firms and DTTL] - © 2020 (legal entity) 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4F347-CBED-4284-9EC5-49E7D0DE163A}"/>
              </a:ext>
            </a:extLst>
          </p:cNvPr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1868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65288"/>
            <a:ext cx="9277349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3600"/>
              </a:spcBef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8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623511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00190615"/>
      </p:ext>
    </p:extLst>
  </p:cSld>
  <p:clrMapOvr>
    <a:masterClrMapping/>
  </p:clrMapOvr>
  <p:transition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6729413" algn="r"/>
              </a:tabLst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6729413" algn="r"/>
              </a:tabLst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6729413" algn="r"/>
              </a:tabLst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6729413" algn="r"/>
              </a:tabLst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>
                <a:latin typeface="+mn-lt"/>
              </a:defRPr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44621484"/>
      </p:ext>
    </p:extLst>
  </p:cSld>
  <p:clrMapOvr>
    <a:masterClrMapping/>
  </p:clrMapOvr>
  <p:transition>
    <p:fade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>
            <a:noAutofit/>
          </a:bodyPr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5300" y="1665288"/>
            <a:ext cx="2796541" cy="471646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665287"/>
            <a:ext cx="7916331" cy="4716461"/>
          </a:xfrm>
        </p:spPr>
        <p:txBody>
          <a:bodyPr>
            <a:noAutofit/>
          </a:bodyPr>
          <a:lstStyle>
            <a:lvl1pPr marL="0" indent="0" algn="l">
              <a:spcBef>
                <a:spcPts val="1662"/>
              </a:spcBef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54E12-F787-4B6D-B957-5BFB290BB220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ED842BC5-6476-461F-92C1-0BBC5526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D5047E5-5216-4426-B515-7CA533148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0A93C1C-3209-487D-B5A2-563BA5D6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C70728D-0A6F-4BF8-A124-23D8A2DF3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B2CEECF2-0C1E-4BBC-BE4A-BC449A26D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3B9E0F32-14A5-493D-83F2-F42588B9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692FD902-0E73-43D0-B1B8-FA25CD54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BCD3C252-8F19-4706-8A09-E47384633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32BC4765-ECD3-44BD-AD71-FC51A8134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37FCFBA-6C21-49F1-BD1E-969002567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479191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665288"/>
            <a:ext cx="4188949" cy="4716463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4070008"/>
      </p:ext>
    </p:extLst>
  </p:cSld>
  <p:clrMapOvr>
    <a:masterClrMapping/>
  </p:clrMapOvr>
  <p:transition>
    <p:fade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88104255"/>
      </p:ext>
    </p:extLst>
  </p:cSld>
  <p:clrMapOvr>
    <a:masterClrMapping/>
  </p:clrMapOvr>
  <p:transition>
    <p:fade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 sz="1600"/>
            </a:lvl1pPr>
            <a:lvl2pPr marL="177800" indent="-1778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sz="1600"/>
            </a:lvl2pPr>
            <a:lvl3pPr marL="3810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600"/>
            </a:lvl3pPr>
            <a:lvl4pPr marL="584200" indent="-1778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sz="1600"/>
            </a:lvl4pPr>
            <a:lvl5pPr marL="7874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 sz="1600"/>
            </a:lvl1pPr>
            <a:lvl2pPr marL="177800" indent="-1778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sz="1600"/>
            </a:lvl2pPr>
            <a:lvl3pPr marL="3810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600"/>
            </a:lvl3pPr>
            <a:lvl4pPr marL="584200" indent="-1778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sz="1600"/>
            </a:lvl4pPr>
            <a:lvl5pPr marL="787400" indent="-1778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5225F53-1C15-499B-9179-65E3B2184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14EA394-D3CD-41FC-B7FF-082F08C15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3019471"/>
      </p:ext>
    </p:extLst>
  </p:cSld>
  <p:clrMapOvr>
    <a:masterClrMapping/>
  </p:clrMapOvr>
  <p:transition>
    <p:fade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18553557"/>
      </p:ext>
    </p:extLst>
  </p:cSld>
  <p:clrMapOvr>
    <a:masterClrMapping/>
  </p:clrMapOvr>
  <p:transition>
    <p:fade/>
  </p:transition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1025931"/>
      </p:ext>
    </p:extLst>
  </p:cSld>
  <p:clrMapOvr>
    <a:masterClrMapping/>
  </p:clrMapOvr>
  <p:transition>
    <p:fade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665289"/>
            <a:ext cx="6240000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CFBECF-F261-4066-B77C-A1FCF54AA0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E9BEEDA-6F6F-4BD9-B1D8-9731D1B03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1302446"/>
      </p:ext>
    </p:extLst>
  </p:cSld>
  <p:clrMapOvr>
    <a:masterClrMapping/>
  </p:clrMapOvr>
  <p:transition>
    <p:fade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1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8009483-F3D1-4AD9-8031-CEB4620DB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1FE75E2-F986-4CD3-8A43-338DEE272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0364482"/>
      </p:ext>
    </p:extLst>
  </p:cSld>
  <p:clrMapOvr>
    <a:masterClrMapping/>
  </p:clrMapOvr>
  <p:transition>
    <p:fade/>
  </p:transition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49888166"/>
      </p:ext>
    </p:extLst>
  </p:cSld>
  <p:clrMapOvr>
    <a:masterClrMapping/>
  </p:clrMapOvr>
  <p:transition>
    <p:fade/>
  </p:transition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36819A-C0CE-4CC8-96BE-D57C8135F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14F8B0D-4D62-4988-B307-1BB6BBEE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60304722"/>
      </p:ext>
    </p:extLst>
  </p:cSld>
  <p:clrMapOvr>
    <a:masterClrMapping/>
  </p:clrMapOvr>
  <p:transition>
    <p:fade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45377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45377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4C2095-0900-4569-A109-645CF4777A8D}"/>
              </a:ext>
            </a:extLst>
          </p:cNvPr>
          <p:cNvSpPr/>
          <p:nvPr/>
        </p:nvSpPr>
        <p:spPr>
          <a:xfrm>
            <a:off x="618490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A3CDF-F5A1-44AC-9648-5A3D0461AB03}"/>
              </a:ext>
            </a:extLst>
          </p:cNvPr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9EEEA-4AE4-43FE-9262-BC961D83A4C2}"/>
              </a:ext>
            </a:extLst>
          </p:cNvPr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4920E0-BAB9-44E6-A33A-5F4B6E751C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B186F496-8F3D-4D1B-850D-31517B35E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18571031"/>
      </p:ext>
    </p:extLst>
  </p:cSld>
  <p:clrMapOvr>
    <a:masterClrMapping/>
  </p:clrMapOvr>
  <p:transition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46190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3703CC-2625-4A3C-9057-35BB359C858C}"/>
              </a:ext>
            </a:extLst>
          </p:cNvPr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7003E-0D5A-4199-A9D0-BFB3CBF4A0D4}"/>
              </a:ext>
            </a:extLst>
          </p:cNvPr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74C3BE-314B-470C-927B-DBC4A457D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8EE9A28-CEAF-410C-B504-E930E2347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40019915"/>
      </p:ext>
    </p:extLst>
  </p:cSld>
  <p:clrMapOvr>
    <a:masterClrMapping/>
  </p:clrMapOvr>
  <p:transition>
    <p:fade/>
  </p:transition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56702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49682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4993" y="4249682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462FA-7D20-4E6B-9335-5F0CC56925D0}"/>
              </a:ext>
            </a:extLst>
          </p:cNvPr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F616D-3F67-4FD6-BC16-ABC13A0ACA22}"/>
              </a:ext>
            </a:extLst>
          </p:cNvPr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86DCA-1B97-4EC9-A852-97E5340E26DC}"/>
              </a:ext>
            </a:extLst>
          </p:cNvPr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E9D44-54F1-4CE7-8FDF-78DC08D29E3F}"/>
              </a:ext>
            </a:extLst>
          </p:cNvPr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CAAD7DA-8C87-4BD9-82C1-81D09B5A7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957D34C-FCB8-47FD-97FA-BF6A4F7FE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E12908D-2FA0-48AB-B2FF-08FF43357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DB1A9EF-276C-4FE9-B33D-E2267D9DB4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619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2A7C1E0-8314-4B78-902A-0828B984B2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297" y="4249681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057B8DE-1E5B-4E78-8FC1-456B14A880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6194" y="4249681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0356254"/>
      </p:ext>
    </p:extLst>
  </p:cSld>
  <p:clrMapOvr>
    <a:masterClrMapping/>
  </p:clrMapOvr>
  <p:transition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0000" y="1705968"/>
            <a:ext cx="355611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00" y="1700214"/>
            <a:ext cx="356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5300" y="1705968"/>
            <a:ext cx="358385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5B122-EABE-4ECA-819A-54D0AA2130F9}"/>
              </a:ext>
            </a:extLst>
          </p:cNvPr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F78E2E-2B9E-4E32-8A54-BC55293CD3C9}"/>
              </a:ext>
            </a:extLst>
          </p:cNvPr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0F314D-E019-4AD3-B954-818463FF0B9D}"/>
              </a:ext>
            </a:extLst>
          </p:cNvPr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69DF469-1C05-4DC1-B6C9-2712D9E1B8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7DBFC5B-8E23-48FC-97C3-38FCFE625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739EC70-7463-4AC3-840B-4FCA6DF397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2874" y="1857891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85F1297-532C-478B-8C8C-A7A406ADF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25938" y="1861481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2E6BFE1-0779-4417-985A-E1020673A1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48737" y="1857890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8587938"/>
      </p:ext>
    </p:extLst>
  </p:cSld>
  <p:clrMapOvr>
    <a:masterClrMapping/>
  </p:clrMapOvr>
  <p:transition>
    <p:fade/>
  </p:transition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674087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674087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674087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idx="16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7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15AF63-D425-4D3F-B484-4B7A0F329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002A92-1CF7-42F5-B761-7DB3C2CF1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1666419"/>
      </p:ext>
    </p:extLst>
  </p:cSld>
  <p:clrMapOvr>
    <a:masterClrMapping/>
  </p:clrMapOvr>
  <p:transition>
    <p:fade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6715C-C932-49B3-880D-8C5710C8F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EA7B5E5-1F8D-43CD-9AD2-8B87181DC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6575031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39BF43-6ABE-4327-81AC-7892A0477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8731663"/>
      </p:ext>
    </p:extLst>
  </p:cSld>
  <p:clrMapOvr>
    <a:masterClrMapping/>
  </p:clrMapOvr>
  <p:transition>
    <p:fade/>
  </p:transition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1373259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50190114"/>
      </p:ext>
    </p:extLst>
  </p:cSld>
  <p:clrMapOvr>
    <a:masterClrMapping/>
  </p:clrMapOvr>
  <p:transition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043888"/>
      </p:ext>
    </p:extLst>
  </p:cSld>
  <p:clrMapOvr>
    <a:masterClrMapping/>
  </p:clrMapOvr>
  <p:transition>
    <p:fade/>
  </p:transition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6750E60-A7FD-4A44-A97A-8D4CCD3E6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F132D077-AD8F-41F9-85EC-B6AD90F56D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3ABF637-0891-4394-903F-623BA12891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2D2B69F-CFD8-40B7-BBFA-1F51B81080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2D079BF8-6F2C-4FA6-9664-58D8D9044F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26E1E321-CD6A-4519-8236-9B2F180A61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2DB65544-02DA-49BD-A626-B238F3631F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CEA7B021-F691-4B7E-A3C5-7DCC5AC3F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5750B48-3F67-4ABB-AD6C-DDFA04E50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D65DE2DD-2737-443D-A308-221B702F77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FAE2DF6-BAB8-4498-9530-0325605EFE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DA2D2E21-4D6B-46BE-921A-30F4836858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E5B075-898B-41DD-A664-E7ECFAF517A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332396"/>
            <a:ext cx="4446269" cy="46404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10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80F05E4-6753-46C3-B025-5165A247D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318483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DA2D2E21-4D6B-46BE-921A-30F4836858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787BF7-B65F-4132-9572-17C6D390B5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DAD4EB28-D252-4B0F-89D1-B5C7D92A2B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80CBDC2-B8E0-4A26-B489-DD38BF3D2E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839933E5-3888-4915-9532-1B1804EEE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A0C9D1D-E7FB-49DC-9B7E-DB67B9E460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3C9ADC42-132C-4F1A-8847-897C75A86D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C04470E4-39AA-4642-A154-0201E82E9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8F3BEA7-1D38-4A94-BD34-D85C91D669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E88D1199-0315-4D10-98AE-D0F6A24AF7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CC9ED684-21F9-469F-B187-E0B60B8C88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CA603B-B2A7-46CE-8320-E7BC3A2FC8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AD6D39C5-D610-43DF-ABC3-8BCAE7C51C9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332396"/>
            <a:ext cx="4446269" cy="46404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10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C35492B-BEF1-4947-B04F-1EA2C04E6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711802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68"/>
            <a:ext cx="9163049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9163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472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fogr/Map Gray 11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584575" y="1700213"/>
            <a:ext cx="6048376" cy="459898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2920" y="1665288"/>
            <a:ext cx="2935600" cy="462250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 sz="13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 sz="13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 sz="13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sz="13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5D21722-4DE1-4DEF-BDFA-DCEC0A30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20040"/>
            <a:ext cx="916305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CAB8A-F192-47BB-A5B9-9F73DDEFA140}"/>
              </a:ext>
            </a:extLst>
          </p:cNvPr>
          <p:cNvSpPr txBox="1"/>
          <p:nvPr userDrawn="1"/>
        </p:nvSpPr>
        <p:spPr>
          <a:xfrm>
            <a:off x="5181533" y="6476999"/>
            <a:ext cx="44514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8DC8D-9F39-4E1D-90B1-9D070CAD6128}"/>
              </a:ext>
            </a:extLst>
          </p:cNvPr>
          <p:cNvSpPr txBox="1"/>
          <p:nvPr userDrawn="1"/>
        </p:nvSpPr>
        <p:spPr>
          <a:xfrm>
            <a:off x="501649" y="6477000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798D4-2938-44E3-89A4-055BB16F5CA3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9722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2949619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4755692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3812343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pyright"/>
          <p:cNvSpPr txBox="1"/>
          <p:nvPr userDrawn="1"/>
        </p:nvSpPr>
        <p:spPr>
          <a:xfrm>
            <a:off x="501650" y="6077388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[Member firms and DTTL] - © 2020 (legal entity) 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264" y="5457035"/>
            <a:ext cx="1498834" cy="8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029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3812343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pyright"/>
          <p:cNvSpPr txBox="1"/>
          <p:nvPr userDrawn="1"/>
        </p:nvSpPr>
        <p:spPr>
          <a:xfrm>
            <a:off x="501650" y="6077388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[Member firms and DTTL] - © 2020 (legal entity) 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</p:spTree>
    <p:extLst>
      <p:ext uri="{BB962C8B-B14F-4D97-AF65-F5344CB8AC3E}">
        <p14:creationId xmlns:p14="http://schemas.microsoft.com/office/powerpoint/2010/main" val="8394270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7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8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198968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2320166-2AED-4CD3-A893-D94919B09F44}"/>
              </a:ext>
            </a:extLst>
          </p:cNvPr>
          <p:cNvSpPr/>
          <p:nvPr userDrawn="1"/>
        </p:nvSpPr>
        <p:spPr bwMode="gray">
          <a:xfrm>
            <a:off x="11287631" y="1017588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E5C10B32-E2D1-4E1E-AF8B-C1CB0642773B}"/>
              </a:ext>
            </a:extLst>
          </p:cNvPr>
          <p:cNvSpPr/>
          <p:nvPr userDrawn="1"/>
        </p:nvSpPr>
        <p:spPr bwMode="gray">
          <a:xfrm>
            <a:off x="11287631" y="161824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77270737-F2AF-4A5D-B2EE-60D8BD21B026}"/>
              </a:ext>
            </a:extLst>
          </p:cNvPr>
          <p:cNvSpPr/>
          <p:nvPr userDrawn="1"/>
        </p:nvSpPr>
        <p:spPr bwMode="gray">
          <a:xfrm>
            <a:off x="11287631" y="219872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B2DA55B8-7FB5-415F-98A3-9E2DD1DAAA41}"/>
              </a:ext>
            </a:extLst>
          </p:cNvPr>
          <p:cNvSpPr/>
          <p:nvPr userDrawn="1"/>
        </p:nvSpPr>
        <p:spPr bwMode="gray">
          <a:xfrm>
            <a:off x="11287631" y="2812509"/>
            <a:ext cx="712282" cy="4763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9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4020">
          <p15:clr>
            <a:srgbClr val="F26B43"/>
          </p15:clr>
        </p15:guide>
        <p15:guide id="8" orient="horz" pos="4080">
          <p15:clr>
            <a:srgbClr val="F26B43"/>
          </p15:clr>
        </p15:guide>
        <p15:guide id="27" pos="7368">
          <p15:clr>
            <a:srgbClr val="F26B43"/>
          </p15:clr>
        </p15:guide>
        <p15:guide id="51" orient="horz" pos="4081">
          <p15:clr>
            <a:srgbClr val="A4A3A4"/>
          </p15:clr>
        </p15:guide>
        <p15:guide id="52" pos="312">
          <p15:clr>
            <a:srgbClr val="F26B43"/>
          </p15:clr>
        </p15:guide>
        <p15:guide id="53" pos="1392">
          <p15:clr>
            <a:srgbClr val="F26B43"/>
          </p15:clr>
        </p15:guide>
        <p15:guide id="54" pos="1512">
          <p15:clr>
            <a:srgbClr val="F26B43"/>
          </p15:clr>
        </p15:guide>
        <p15:guide id="55" pos="2592">
          <p15:clr>
            <a:srgbClr val="F26B43"/>
          </p15:clr>
        </p15:guide>
        <p15:guide id="56" pos="2712">
          <p15:clr>
            <a:srgbClr val="F26B43"/>
          </p15:clr>
        </p15:guide>
        <p15:guide id="57" pos="3840">
          <p15:clr>
            <a:srgbClr val="F26B43"/>
          </p15:clr>
        </p15:guide>
        <p15:guide id="58" pos="3768">
          <p15:clr>
            <a:srgbClr val="F26B43"/>
          </p15:clr>
        </p15:guide>
        <p15:guide id="59" pos="3912">
          <p15:clr>
            <a:srgbClr val="F26B43"/>
          </p15:clr>
        </p15:guide>
        <p15:guide id="60" pos="5112">
          <p15:clr>
            <a:srgbClr val="F26B43"/>
          </p15:clr>
        </p15:guide>
        <p15:guide id="61" pos="6168">
          <p15:clr>
            <a:srgbClr val="F26B43"/>
          </p15:clr>
        </p15:guide>
        <p15:guide id="62" pos="6288">
          <p15:clr>
            <a:srgbClr val="F26B43"/>
          </p15:clr>
        </p15:guide>
        <p15:guide id="63" pos="4968">
          <p15:clr>
            <a:srgbClr val="F26B43"/>
          </p15:clr>
        </p15:guide>
        <p15:guide id="64" orient="horz" pos="120">
          <p15:clr>
            <a:srgbClr val="F26B43"/>
          </p15:clr>
        </p15:guide>
        <p15:guide id="65" orient="horz" pos="1056">
          <p15:clr>
            <a:srgbClr val="F26B43"/>
          </p15:clr>
        </p15:guide>
        <p15:guide id="66" orient="horz" pos="2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IN9pJVe8LpQ&amp;list=PLTqrUzsdFBKaURlCfyRUa5MtwCJW6pJT_&amp;index=1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IN9pJVe8LpQ&amp;list=PLTqrUzsdFBKaURlCfyRUa5MtwCJW6pJT_&amp;index=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ec.europa.eu/eusurvey/runner/EIF4SCC_Stakeholder_Consultation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SA2@ec.europa.eu" TargetMode="Externa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48" y="1499413"/>
            <a:ext cx="10856947" cy="2149523"/>
          </a:xfrm>
        </p:spPr>
        <p:txBody>
          <a:bodyPr>
            <a:noAutofit/>
          </a:bodyPr>
          <a:lstStyle/>
          <a:p>
            <a:r>
              <a:rPr lang="en-GB" sz="3200" dirty="0" smtClean="0"/>
              <a:t>Interoperability &amp; EIF4SCC</a:t>
            </a:r>
            <a:r>
              <a:rPr lang="en-GB" sz="3200" dirty="0"/>
              <a:t> </a:t>
            </a:r>
            <a:r>
              <a:rPr lang="en-GB" sz="3200" dirty="0" smtClean="0"/>
              <a:t>in </a:t>
            </a:r>
            <a:r>
              <a:rPr lang="en-GB" sz="3200" dirty="0" err="1"/>
              <a:t>IoT</a:t>
            </a:r>
            <a:r>
              <a:rPr lang="en-GB" sz="3200" dirty="0"/>
              <a:t> &amp; </a:t>
            </a:r>
            <a:r>
              <a:rPr lang="en-GB" sz="3200" dirty="0" smtClean="0"/>
              <a:t>Edge: is there a link?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67210" y="5508558"/>
            <a:ext cx="10065224" cy="897754"/>
          </a:xfrm>
        </p:spPr>
        <p:txBody>
          <a:bodyPr/>
          <a:lstStyle/>
          <a:p>
            <a:pPr algn="ctr"/>
            <a:r>
              <a:rPr lang="en-US" sz="2000" b="1" dirty="0"/>
              <a:t>Georges </a:t>
            </a:r>
            <a:r>
              <a:rPr lang="en-US" sz="2000" b="1" dirty="0" smtClean="0"/>
              <a:t>Lobo &amp; Victoria </a:t>
            </a:r>
            <a:r>
              <a:rPr lang="en-US" sz="2000" b="1" dirty="0"/>
              <a:t>Kalogirou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 err="1"/>
              <a:t>Programme</a:t>
            </a:r>
            <a:r>
              <a:rPr lang="en-US" sz="2000" i="1" dirty="0"/>
              <a:t> Managers, </a:t>
            </a:r>
            <a:r>
              <a:rPr lang="en-US" sz="2000" i="1" dirty="0" smtClean="0"/>
              <a:t>Interoperability Unit, DG </a:t>
            </a:r>
            <a:r>
              <a:rPr lang="en-US" sz="2000" i="1" dirty="0" err="1" smtClean="0"/>
              <a:t>Informatics,European</a:t>
            </a:r>
            <a:r>
              <a:rPr lang="en-US" sz="2000" i="1" dirty="0" smtClean="0"/>
              <a:t> </a:t>
            </a:r>
            <a:r>
              <a:rPr lang="en-US" sz="2000" i="1" dirty="0"/>
              <a:t>Commission</a:t>
            </a:r>
            <a:endParaRPr lang="en-US" sz="20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51" y="2553836"/>
            <a:ext cx="5699761" cy="28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C Square Sans Pro Light" panose="020B0506000000020004" pitchFamily="34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Pro Light" panose="020B0506000000020004" pitchFamily="34" charset="0"/>
              </a:rPr>
              <a:t>Interoperability</a:t>
            </a:r>
            <a:r>
              <a:rPr lang="en-US" altLang="en-US" b="1" dirty="0">
                <a:solidFill>
                  <a:srgbClr val="1F8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Pro Light" panose="020B0506000000020004" pitchFamily="34" charset="0"/>
              </a:rPr>
              <a:t>” </a:t>
            </a:r>
            <a:r>
              <a:rPr lang="en-US" altLang="en-US" dirty="0">
                <a:solidFill>
                  <a:srgbClr val="1F8BBB"/>
                </a:solidFill>
                <a:latin typeface="EC Square Sans Pro Light" panose="020B0506000000020004" pitchFamily="34" charset="0"/>
              </a:rPr>
              <a:t>means the ability of disparate and diverse </a:t>
            </a:r>
            <a:r>
              <a:rPr lang="en-US" altLang="en-US" dirty="0" err="1">
                <a:solidFill>
                  <a:srgbClr val="1F8BBB"/>
                </a:solidFill>
                <a:latin typeface="EC Square Sans Pro Light" panose="020B0506000000020004" pitchFamily="34" charset="0"/>
              </a:rPr>
              <a:t>organisations</a:t>
            </a:r>
            <a:r>
              <a:rPr lang="en-US" altLang="en-US" dirty="0">
                <a:solidFill>
                  <a:srgbClr val="1F8BBB"/>
                </a:solidFill>
                <a:latin typeface="EC Square Sans Pro Light" panose="020B0506000000020004" pitchFamily="34" charset="0"/>
              </a:rPr>
              <a:t> to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Pro Light" panose="020B0506000000020004" pitchFamily="34" charset="0"/>
              </a:rPr>
              <a:t>interact</a:t>
            </a:r>
            <a:r>
              <a:rPr lang="en-US" altLang="en-US" dirty="0">
                <a:solidFill>
                  <a:srgbClr val="1F8BBB"/>
                </a:solidFill>
                <a:latin typeface="EC Square Sans Pro Light" panose="020B0506000000020004" pitchFamily="34" charset="0"/>
              </a:rPr>
              <a:t> towards mutually beneficial and agreed common goals, involving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Pro Light" panose="020B0506000000020004" pitchFamily="34" charset="0"/>
              </a:rPr>
              <a:t>sharing of information and knowledge </a:t>
            </a:r>
            <a:r>
              <a:rPr lang="en-US" altLang="en-US" dirty="0">
                <a:solidFill>
                  <a:srgbClr val="1F8BBB"/>
                </a:solidFill>
                <a:latin typeface="EC Square Sans Pro Light" panose="020B0506000000020004" pitchFamily="34" charset="0"/>
              </a:rPr>
              <a:t>between the </a:t>
            </a:r>
            <a:r>
              <a:rPr lang="en-US" altLang="en-US" dirty="0" err="1">
                <a:solidFill>
                  <a:srgbClr val="1F8BBB"/>
                </a:solidFill>
                <a:latin typeface="EC Square Sans Pro Light" panose="020B0506000000020004" pitchFamily="34" charset="0"/>
              </a:rPr>
              <a:t>organisations</a:t>
            </a:r>
            <a:r>
              <a:rPr lang="en-US" altLang="en-US" dirty="0">
                <a:solidFill>
                  <a:srgbClr val="1F8BBB"/>
                </a:solidFill>
                <a:latin typeface="EC Square Sans Pro Light" panose="020B0506000000020004" pitchFamily="34" charset="0"/>
              </a:rPr>
              <a:t>, through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Pro Light" panose="020B0506000000020004" pitchFamily="34" charset="0"/>
              </a:rPr>
              <a:t>business processes </a:t>
            </a:r>
            <a:r>
              <a:rPr lang="en-US" altLang="en-US" dirty="0">
                <a:solidFill>
                  <a:srgbClr val="1F8BBB"/>
                </a:solidFill>
                <a:latin typeface="EC Square Sans Pro Light" panose="020B0506000000020004" pitchFamily="34" charset="0"/>
              </a:rPr>
              <a:t>they support, by means of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C Square Sans Pro Light" panose="020B0506000000020004" pitchFamily="34" charset="0"/>
              </a:rPr>
              <a:t>exchange of data</a:t>
            </a:r>
            <a:r>
              <a:rPr lang="en-US" altLang="en-US" b="1" dirty="0">
                <a:solidFill>
                  <a:srgbClr val="1F8BBB"/>
                </a:solidFill>
                <a:latin typeface="EC Square Sans Pro Light" panose="020B0506000000020004" pitchFamily="34" charset="0"/>
              </a:rPr>
              <a:t> </a:t>
            </a:r>
            <a:r>
              <a:rPr lang="en-US" altLang="en-US" dirty="0">
                <a:solidFill>
                  <a:srgbClr val="1F8BBB"/>
                </a:solidFill>
                <a:latin typeface="EC Square Sans Pro Light" panose="020B0506000000020004" pitchFamily="34" charset="0"/>
              </a:rPr>
              <a:t>between their respective ICT systems.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07" y="4712568"/>
            <a:ext cx="813613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88" y="306132"/>
            <a:ext cx="10515600" cy="782357"/>
          </a:xfrm>
        </p:spPr>
        <p:txBody>
          <a:bodyPr/>
          <a:lstStyle/>
          <a:p>
            <a:r>
              <a:rPr lang="en-GB" dirty="0" smtClean="0"/>
              <a:t>European Interoperability Framework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5333" y="3298264"/>
            <a:ext cx="8229600" cy="93662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838199" y="1162974"/>
            <a:ext cx="5677022" cy="2873700"/>
            <a:chOff x="448644" y="2071995"/>
            <a:chExt cx="3901403" cy="2091865"/>
          </a:xfrm>
        </p:grpSpPr>
        <p:sp>
          <p:nvSpPr>
            <p:cNvPr id="8" name="Rectangle 7"/>
            <p:cNvSpPr/>
            <p:nvPr/>
          </p:nvSpPr>
          <p:spPr>
            <a:xfrm>
              <a:off x="771613" y="2249132"/>
              <a:ext cx="3578434" cy="1914728"/>
            </a:xfrm>
            <a:prstGeom prst="rect">
              <a:avLst/>
            </a:prstGeom>
            <a:noFill/>
            <a:ln>
              <a:solidFill>
                <a:srgbClr val="95C15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 dirty="0"/>
            </a:p>
          </p:txBody>
        </p:sp>
        <p:pic>
          <p:nvPicPr>
            <p:cNvPr id="9" name="Picture 8" descr="Risultati immagini per lampadina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745" y="2080278"/>
              <a:ext cx="339455" cy="30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0863" t="20601" r="10625" b="13601"/>
            <a:stretch/>
          </p:blipFill>
          <p:spPr>
            <a:xfrm>
              <a:off x="1043075" y="2386560"/>
              <a:ext cx="3035510" cy="163987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69858" y="2096027"/>
              <a:ext cx="17819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dirty="0">
                  <a:solidFill>
                    <a:srgbClr val="0F5494"/>
                  </a:solidFill>
                </a:rPr>
                <a:t>1 </a:t>
              </a:r>
              <a:r>
                <a:rPr lang="it-IT" sz="1200" b="0" dirty="0">
                  <a:solidFill>
                    <a:srgbClr val="0F5494"/>
                  </a:solidFill>
                </a:rPr>
                <a:t>Conceptual Model</a:t>
              </a:r>
              <a:endParaRPr lang="it-IT" sz="1200" dirty="0">
                <a:solidFill>
                  <a:srgbClr val="0F5494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48644" y="2071995"/>
              <a:ext cx="505785" cy="5057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5C1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712" y="2170390"/>
              <a:ext cx="319650" cy="30899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056986" y="1324393"/>
            <a:ext cx="3901403" cy="2549300"/>
            <a:chOff x="4847061" y="2071995"/>
            <a:chExt cx="3901403" cy="2091865"/>
          </a:xfrm>
        </p:grpSpPr>
        <p:sp>
          <p:nvSpPr>
            <p:cNvPr id="15" name="Rectangle 14"/>
            <p:cNvSpPr/>
            <p:nvPr/>
          </p:nvSpPr>
          <p:spPr>
            <a:xfrm>
              <a:off x="5170030" y="2249132"/>
              <a:ext cx="3578434" cy="1914728"/>
            </a:xfrm>
            <a:prstGeom prst="rect">
              <a:avLst/>
            </a:prstGeom>
            <a:noFill/>
            <a:ln>
              <a:solidFill>
                <a:srgbClr val="95C15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847061" y="2071995"/>
              <a:ext cx="505785" cy="5057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5C1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0129" y="2170390"/>
              <a:ext cx="319650" cy="308996"/>
            </a:xfrm>
            <a:prstGeom prst="rect">
              <a:avLst/>
            </a:prstGeom>
          </p:spPr>
        </p:pic>
        <p:pic>
          <p:nvPicPr>
            <p:cNvPr id="18" name="Picture 17" descr="Risultati immagini per layer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658" y="2114384"/>
              <a:ext cx="269206" cy="235985"/>
            </a:xfrm>
            <a:prstGeom prst="rect">
              <a:avLst/>
            </a:prstGeom>
            <a:noFill/>
            <a:extLst/>
          </p:spPr>
        </p:pic>
        <p:sp>
          <p:nvSpPr>
            <p:cNvPr id="19" name="Rectangle 18"/>
            <p:cNvSpPr/>
            <p:nvPr/>
          </p:nvSpPr>
          <p:spPr>
            <a:xfrm>
              <a:off x="5804864" y="2096027"/>
              <a:ext cx="23087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dirty="0">
                  <a:solidFill>
                    <a:srgbClr val="0F5494"/>
                  </a:solidFill>
                </a:rPr>
                <a:t>4 </a:t>
              </a:r>
              <a:r>
                <a:rPr lang="it-IT" sz="1200" b="0" dirty="0">
                  <a:solidFill>
                    <a:srgbClr val="0F5494"/>
                  </a:solidFill>
                </a:rPr>
                <a:t>Layers of interoperability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/>
            <a:srcRect b="5635"/>
            <a:stretch/>
          </p:blipFill>
          <p:spPr>
            <a:xfrm>
              <a:off x="5315526" y="2569930"/>
              <a:ext cx="3287442" cy="155525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38199" y="4168285"/>
            <a:ext cx="5677022" cy="2471054"/>
            <a:chOff x="448644" y="4310268"/>
            <a:chExt cx="3901403" cy="2091865"/>
          </a:xfrm>
        </p:grpSpPr>
        <p:sp>
          <p:nvSpPr>
            <p:cNvPr id="22" name="Rectangle 21"/>
            <p:cNvSpPr/>
            <p:nvPr/>
          </p:nvSpPr>
          <p:spPr>
            <a:xfrm>
              <a:off x="771613" y="4487405"/>
              <a:ext cx="3578434" cy="191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5C15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48644" y="4310268"/>
              <a:ext cx="505785" cy="5057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5C1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1712" y="4406513"/>
              <a:ext cx="319650" cy="308996"/>
            </a:xfrm>
            <a:prstGeom prst="rect">
              <a:avLst/>
            </a:prstGeom>
          </p:spPr>
        </p:pic>
        <p:pic>
          <p:nvPicPr>
            <p:cNvPr id="25" name="Picture 16" descr="Risultati immagini per circles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092" y="4326028"/>
              <a:ext cx="224459" cy="207558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26" name="Rectangle 25"/>
            <p:cNvSpPr/>
            <p:nvPr/>
          </p:nvSpPr>
          <p:spPr>
            <a:xfrm>
              <a:off x="1527054" y="4324628"/>
              <a:ext cx="20675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it-IT" sz="1200" dirty="0">
                  <a:solidFill>
                    <a:srgbClr val="0F5494"/>
                  </a:solidFill>
                </a:rPr>
                <a:t>12</a:t>
              </a:r>
              <a:r>
                <a:rPr lang="it-IT" sz="1200" b="0" dirty="0">
                  <a:solidFill>
                    <a:srgbClr val="0F5494"/>
                  </a:solidFill>
                </a:rPr>
                <a:t> Underlying Principles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6538" y="4761442"/>
              <a:ext cx="2988584" cy="1412835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35686" y="4345422"/>
            <a:ext cx="3812451" cy="1833836"/>
          </a:xfrm>
          <a:prstGeom prst="rect">
            <a:avLst/>
          </a:prstGeom>
          <a:noFill/>
          <a:ln w="28575">
            <a:solidFill>
              <a:srgbClr val="95C154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 dirty="0"/>
          </a:p>
        </p:txBody>
      </p:sp>
      <p:sp>
        <p:nvSpPr>
          <p:cNvPr id="29" name="Rectangle 28"/>
          <p:cNvSpPr/>
          <p:nvPr/>
        </p:nvSpPr>
        <p:spPr>
          <a:xfrm>
            <a:off x="8073811" y="4104354"/>
            <a:ext cx="214809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F5494"/>
                </a:solidFill>
              </a:rPr>
              <a:t>47 </a:t>
            </a:r>
            <a:r>
              <a:rPr lang="it-IT" sz="1200" b="0" dirty="0">
                <a:solidFill>
                  <a:srgbClr val="0F5494"/>
                </a:solidFill>
              </a:rPr>
              <a:t>Recommendations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56" t="68512" r="11229" b="13601"/>
          <a:stretch/>
        </p:blipFill>
        <p:spPr>
          <a:xfrm>
            <a:off x="7087778" y="4684081"/>
            <a:ext cx="3935339" cy="1018927"/>
          </a:xfrm>
          <a:prstGeom prst="rect">
            <a:avLst/>
          </a:prstGeom>
        </p:spPr>
      </p:pic>
      <p:pic>
        <p:nvPicPr>
          <p:cNvPr id="31" name="Picture 14" descr="Risultati immagini per puzzl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03" y="4104354"/>
            <a:ext cx="333464" cy="312377"/>
          </a:xfrm>
          <a:prstGeom prst="rect">
            <a:avLst/>
          </a:prstGeom>
          <a:noFill/>
          <a:extLst/>
        </p:spPr>
      </p:pic>
      <p:grpSp>
        <p:nvGrpSpPr>
          <p:cNvPr id="32" name="Group 31"/>
          <p:cNvGrpSpPr/>
          <p:nvPr/>
        </p:nvGrpSpPr>
        <p:grpSpPr>
          <a:xfrm>
            <a:off x="7019346" y="4306204"/>
            <a:ext cx="505785" cy="505785"/>
            <a:chOff x="4847061" y="4307667"/>
            <a:chExt cx="505785" cy="505785"/>
          </a:xfrm>
        </p:grpSpPr>
        <p:sp>
          <p:nvSpPr>
            <p:cNvPr id="33" name="Oval 32"/>
            <p:cNvSpPr/>
            <p:nvPr/>
          </p:nvSpPr>
          <p:spPr>
            <a:xfrm>
              <a:off x="4847061" y="4307667"/>
              <a:ext cx="505785" cy="5057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5C1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it-IT" sz="1800" b="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40129" y="4406061"/>
              <a:ext cx="320492" cy="309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 in </a:t>
            </a:r>
            <a:r>
              <a:rPr lang="en-GB" smtClean="0"/>
              <a:t>the public sector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74" y="1752983"/>
            <a:ext cx="8136135" cy="13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38131" r="11485" b="37110"/>
          <a:stretch/>
        </p:blipFill>
        <p:spPr>
          <a:xfrm>
            <a:off x="4397495" y="4236952"/>
            <a:ext cx="2799041" cy="57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30" y="4816305"/>
            <a:ext cx="3202441" cy="18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eft Arrow 98"/>
          <p:cNvSpPr/>
          <p:nvPr/>
        </p:nvSpPr>
        <p:spPr bwMode="gray">
          <a:xfrm rot="5400000">
            <a:off x="8677290" y="2570187"/>
            <a:ext cx="5075873" cy="182487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>
              <a:lumMod val="75000"/>
              <a:alpha val="44000"/>
            </a:schemeClr>
          </a:solidFill>
          <a:ln w="19050" algn="ctr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rot="0" spcFirstLastPara="0" vertOverflow="overflow" horzOverflow="overflow" vert="horz" wrap="square" lIns="7920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gray">
          <a:xfrm>
            <a:off x="1" y="-1"/>
            <a:ext cx="102489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gray">
          <a:xfrm>
            <a:off x="274964" y="282566"/>
            <a:ext cx="9683096" cy="63303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gray">
          <a:xfrm>
            <a:off x="1" y="0"/>
            <a:ext cx="10248900" cy="6858000"/>
          </a:xfrm>
          <a:prstGeom prst="roundRect">
            <a:avLst>
              <a:gd name="adj" fmla="val 0"/>
            </a:avLst>
          </a:prstGeom>
          <a:solidFill>
            <a:srgbClr val="9DD4C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 bwMode="gray">
          <a:xfrm>
            <a:off x="282903" y="296951"/>
            <a:ext cx="9683096" cy="6264099"/>
          </a:xfrm>
          <a:prstGeom prst="roundRect">
            <a:avLst>
              <a:gd name="adj" fmla="val 0"/>
            </a:avLst>
          </a:prstGeom>
          <a:solidFill>
            <a:srgbClr val="6FC2B4">
              <a:alpha val="49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gray">
          <a:xfrm>
            <a:off x="570978" y="603081"/>
            <a:ext cx="9106947" cy="565183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 bwMode="gray">
          <a:xfrm>
            <a:off x="873495" y="917943"/>
            <a:ext cx="8501913" cy="50221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 bwMode="gray">
          <a:xfrm rot="16200000">
            <a:off x="2868083" y="4057286"/>
            <a:ext cx="4597558" cy="912922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 w="19050" algn="ctr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wrap="square" lIns="792000" tIns="88900" rIns="88900" bIns="88900" rtlCol="0" anchor="ctr"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44255" y="6247849"/>
            <a:ext cx="1673400" cy="313200"/>
            <a:chOff x="8349067" y="6247849"/>
            <a:chExt cx="1673400" cy="313200"/>
          </a:xfrm>
        </p:grpSpPr>
        <p:sp>
          <p:nvSpPr>
            <p:cNvPr id="12" name="Rectangle 11"/>
            <p:cNvSpPr/>
            <p:nvPr/>
          </p:nvSpPr>
          <p:spPr bwMode="gray">
            <a:xfrm>
              <a:off x="8349067" y="6247849"/>
              <a:ext cx="1673400" cy="3132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National</a:t>
              </a:r>
            </a:p>
          </p:txBody>
        </p:sp>
        <p:sp>
          <p:nvSpPr>
            <p:cNvPr id="1042" name="Freeform 23"/>
            <p:cNvSpPr>
              <a:spLocks noChangeAspect="1"/>
            </p:cNvSpPr>
            <p:nvPr/>
          </p:nvSpPr>
          <p:spPr bwMode="auto">
            <a:xfrm>
              <a:off x="8392435" y="6300227"/>
              <a:ext cx="220499" cy="208444"/>
            </a:xfrm>
            <a:custGeom>
              <a:avLst/>
              <a:gdLst>
                <a:gd name="T0" fmla="*/ 852 w 878"/>
                <a:gd name="T1" fmla="*/ 156 h 830"/>
                <a:gd name="T2" fmla="*/ 758 w 878"/>
                <a:gd name="T3" fmla="*/ 188 h 830"/>
                <a:gd name="T4" fmla="*/ 678 w 878"/>
                <a:gd name="T5" fmla="*/ 204 h 830"/>
                <a:gd name="T6" fmla="*/ 612 w 878"/>
                <a:gd name="T7" fmla="*/ 206 h 830"/>
                <a:gd name="T8" fmla="*/ 560 w 878"/>
                <a:gd name="T9" fmla="*/ 196 h 830"/>
                <a:gd name="T10" fmla="*/ 516 w 878"/>
                <a:gd name="T11" fmla="*/ 176 h 830"/>
                <a:gd name="T12" fmla="*/ 480 w 878"/>
                <a:gd name="T13" fmla="*/ 150 h 830"/>
                <a:gd name="T14" fmla="*/ 450 w 878"/>
                <a:gd name="T15" fmla="*/ 122 h 830"/>
                <a:gd name="T16" fmla="*/ 400 w 878"/>
                <a:gd name="T17" fmla="*/ 60 h 830"/>
                <a:gd name="T18" fmla="*/ 374 w 878"/>
                <a:gd name="T19" fmla="*/ 34 h 830"/>
                <a:gd name="T20" fmla="*/ 346 w 878"/>
                <a:gd name="T21" fmla="*/ 14 h 830"/>
                <a:gd name="T22" fmla="*/ 314 w 878"/>
                <a:gd name="T23" fmla="*/ 2 h 830"/>
                <a:gd name="T24" fmla="*/ 274 w 878"/>
                <a:gd name="T25" fmla="*/ 2 h 830"/>
                <a:gd name="T26" fmla="*/ 224 w 878"/>
                <a:gd name="T27" fmla="*/ 16 h 830"/>
                <a:gd name="T28" fmla="*/ 164 w 878"/>
                <a:gd name="T29" fmla="*/ 46 h 830"/>
                <a:gd name="T30" fmla="*/ 90 w 878"/>
                <a:gd name="T31" fmla="*/ 94 h 830"/>
                <a:gd name="T32" fmla="*/ 178 w 878"/>
                <a:gd name="T33" fmla="*/ 830 h 830"/>
                <a:gd name="T34" fmla="*/ 190 w 878"/>
                <a:gd name="T35" fmla="*/ 486 h 830"/>
                <a:gd name="T36" fmla="*/ 224 w 878"/>
                <a:gd name="T37" fmla="*/ 458 h 830"/>
                <a:gd name="T38" fmla="*/ 284 w 878"/>
                <a:gd name="T39" fmla="*/ 420 h 830"/>
                <a:gd name="T40" fmla="*/ 334 w 878"/>
                <a:gd name="T41" fmla="*/ 398 h 830"/>
                <a:gd name="T42" fmla="*/ 376 w 878"/>
                <a:gd name="T43" fmla="*/ 392 h 830"/>
                <a:gd name="T44" fmla="*/ 412 w 878"/>
                <a:gd name="T45" fmla="*/ 398 h 830"/>
                <a:gd name="T46" fmla="*/ 442 w 878"/>
                <a:gd name="T47" fmla="*/ 412 h 830"/>
                <a:gd name="T48" fmla="*/ 480 w 878"/>
                <a:gd name="T49" fmla="*/ 440 h 830"/>
                <a:gd name="T50" fmla="*/ 518 w 878"/>
                <a:gd name="T51" fmla="*/ 466 h 830"/>
                <a:gd name="T52" fmla="*/ 544 w 878"/>
                <a:gd name="T53" fmla="*/ 476 h 830"/>
                <a:gd name="T54" fmla="*/ 574 w 878"/>
                <a:gd name="T55" fmla="*/ 480 h 830"/>
                <a:gd name="T56" fmla="*/ 610 w 878"/>
                <a:gd name="T57" fmla="*/ 468 h 830"/>
                <a:gd name="T58" fmla="*/ 652 w 878"/>
                <a:gd name="T59" fmla="*/ 442 h 830"/>
                <a:gd name="T60" fmla="*/ 702 w 878"/>
                <a:gd name="T61" fmla="*/ 396 h 830"/>
                <a:gd name="T62" fmla="*/ 762 w 878"/>
                <a:gd name="T63" fmla="*/ 328 h 830"/>
                <a:gd name="T64" fmla="*/ 834 w 878"/>
                <a:gd name="T65" fmla="*/ 234 h 830"/>
                <a:gd name="T66" fmla="*/ 874 w 878"/>
                <a:gd name="T67" fmla="*/ 176 h 830"/>
                <a:gd name="T68" fmla="*/ 878 w 878"/>
                <a:gd name="T69" fmla="*/ 164 h 830"/>
                <a:gd name="T70" fmla="*/ 874 w 878"/>
                <a:gd name="T71" fmla="*/ 158 h 830"/>
                <a:gd name="T72" fmla="*/ 866 w 878"/>
                <a:gd name="T73" fmla="*/ 154 h 830"/>
                <a:gd name="T74" fmla="*/ 852 w 878"/>
                <a:gd name="T75" fmla="*/ 156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8" h="830">
                  <a:moveTo>
                    <a:pt x="852" y="156"/>
                  </a:moveTo>
                  <a:lnTo>
                    <a:pt x="852" y="156"/>
                  </a:lnTo>
                  <a:lnTo>
                    <a:pt x="804" y="174"/>
                  </a:lnTo>
                  <a:lnTo>
                    <a:pt x="758" y="188"/>
                  </a:lnTo>
                  <a:lnTo>
                    <a:pt x="716" y="198"/>
                  </a:lnTo>
                  <a:lnTo>
                    <a:pt x="678" y="204"/>
                  </a:lnTo>
                  <a:lnTo>
                    <a:pt x="644" y="206"/>
                  </a:lnTo>
                  <a:lnTo>
                    <a:pt x="612" y="206"/>
                  </a:lnTo>
                  <a:lnTo>
                    <a:pt x="584" y="202"/>
                  </a:lnTo>
                  <a:lnTo>
                    <a:pt x="560" y="196"/>
                  </a:lnTo>
                  <a:lnTo>
                    <a:pt x="536" y="188"/>
                  </a:lnTo>
                  <a:lnTo>
                    <a:pt x="516" y="176"/>
                  </a:lnTo>
                  <a:lnTo>
                    <a:pt x="498" y="164"/>
                  </a:lnTo>
                  <a:lnTo>
                    <a:pt x="480" y="150"/>
                  </a:lnTo>
                  <a:lnTo>
                    <a:pt x="466" y="136"/>
                  </a:lnTo>
                  <a:lnTo>
                    <a:pt x="450" y="122"/>
                  </a:lnTo>
                  <a:lnTo>
                    <a:pt x="424" y="90"/>
                  </a:lnTo>
                  <a:lnTo>
                    <a:pt x="400" y="60"/>
                  </a:lnTo>
                  <a:lnTo>
                    <a:pt x="388" y="46"/>
                  </a:lnTo>
                  <a:lnTo>
                    <a:pt x="374" y="34"/>
                  </a:lnTo>
                  <a:lnTo>
                    <a:pt x="360" y="22"/>
                  </a:lnTo>
                  <a:lnTo>
                    <a:pt x="346" y="14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4" y="0"/>
                  </a:lnTo>
                  <a:lnTo>
                    <a:pt x="274" y="2"/>
                  </a:lnTo>
                  <a:lnTo>
                    <a:pt x="250" y="6"/>
                  </a:lnTo>
                  <a:lnTo>
                    <a:pt x="224" y="16"/>
                  </a:lnTo>
                  <a:lnTo>
                    <a:pt x="196" y="28"/>
                  </a:lnTo>
                  <a:lnTo>
                    <a:pt x="164" y="46"/>
                  </a:lnTo>
                  <a:lnTo>
                    <a:pt x="128" y="68"/>
                  </a:lnTo>
                  <a:lnTo>
                    <a:pt x="90" y="94"/>
                  </a:lnTo>
                  <a:lnTo>
                    <a:pt x="0" y="126"/>
                  </a:lnTo>
                  <a:lnTo>
                    <a:pt x="178" y="830"/>
                  </a:lnTo>
                  <a:lnTo>
                    <a:pt x="278" y="830"/>
                  </a:lnTo>
                  <a:lnTo>
                    <a:pt x="190" y="486"/>
                  </a:lnTo>
                  <a:lnTo>
                    <a:pt x="190" y="486"/>
                  </a:lnTo>
                  <a:lnTo>
                    <a:pt x="224" y="458"/>
                  </a:lnTo>
                  <a:lnTo>
                    <a:pt x="256" y="436"/>
                  </a:lnTo>
                  <a:lnTo>
                    <a:pt x="284" y="420"/>
                  </a:lnTo>
                  <a:lnTo>
                    <a:pt x="310" y="406"/>
                  </a:lnTo>
                  <a:lnTo>
                    <a:pt x="334" y="398"/>
                  </a:lnTo>
                  <a:lnTo>
                    <a:pt x="356" y="394"/>
                  </a:lnTo>
                  <a:lnTo>
                    <a:pt x="376" y="392"/>
                  </a:lnTo>
                  <a:lnTo>
                    <a:pt x="394" y="394"/>
                  </a:lnTo>
                  <a:lnTo>
                    <a:pt x="412" y="398"/>
                  </a:lnTo>
                  <a:lnTo>
                    <a:pt x="428" y="404"/>
                  </a:lnTo>
                  <a:lnTo>
                    <a:pt x="442" y="412"/>
                  </a:lnTo>
                  <a:lnTo>
                    <a:pt x="456" y="420"/>
                  </a:lnTo>
                  <a:lnTo>
                    <a:pt x="480" y="440"/>
                  </a:lnTo>
                  <a:lnTo>
                    <a:pt x="506" y="458"/>
                  </a:lnTo>
                  <a:lnTo>
                    <a:pt x="518" y="466"/>
                  </a:lnTo>
                  <a:lnTo>
                    <a:pt x="532" y="472"/>
                  </a:lnTo>
                  <a:lnTo>
                    <a:pt x="544" y="476"/>
                  </a:lnTo>
                  <a:lnTo>
                    <a:pt x="560" y="480"/>
                  </a:lnTo>
                  <a:lnTo>
                    <a:pt x="574" y="480"/>
                  </a:lnTo>
                  <a:lnTo>
                    <a:pt x="592" y="476"/>
                  </a:lnTo>
                  <a:lnTo>
                    <a:pt x="610" y="468"/>
                  </a:lnTo>
                  <a:lnTo>
                    <a:pt x="630" y="458"/>
                  </a:lnTo>
                  <a:lnTo>
                    <a:pt x="652" y="442"/>
                  </a:lnTo>
                  <a:lnTo>
                    <a:pt x="676" y="422"/>
                  </a:lnTo>
                  <a:lnTo>
                    <a:pt x="702" y="396"/>
                  </a:lnTo>
                  <a:lnTo>
                    <a:pt x="730" y="366"/>
                  </a:lnTo>
                  <a:lnTo>
                    <a:pt x="762" y="328"/>
                  </a:lnTo>
                  <a:lnTo>
                    <a:pt x="796" y="284"/>
                  </a:lnTo>
                  <a:lnTo>
                    <a:pt x="834" y="234"/>
                  </a:lnTo>
                  <a:lnTo>
                    <a:pt x="874" y="176"/>
                  </a:lnTo>
                  <a:lnTo>
                    <a:pt x="874" y="176"/>
                  </a:lnTo>
                  <a:lnTo>
                    <a:pt x="878" y="170"/>
                  </a:lnTo>
                  <a:lnTo>
                    <a:pt x="878" y="164"/>
                  </a:lnTo>
                  <a:lnTo>
                    <a:pt x="878" y="160"/>
                  </a:lnTo>
                  <a:lnTo>
                    <a:pt x="874" y="158"/>
                  </a:lnTo>
                  <a:lnTo>
                    <a:pt x="870" y="154"/>
                  </a:lnTo>
                  <a:lnTo>
                    <a:pt x="866" y="154"/>
                  </a:lnTo>
                  <a:lnTo>
                    <a:pt x="860" y="154"/>
                  </a:lnTo>
                  <a:lnTo>
                    <a:pt x="852" y="156"/>
                  </a:lnTo>
                  <a:lnTo>
                    <a:pt x="852" y="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44969" y="5936515"/>
            <a:ext cx="1709540" cy="313200"/>
            <a:chOff x="7875080" y="5936515"/>
            <a:chExt cx="1709540" cy="313200"/>
          </a:xfrm>
        </p:grpSpPr>
        <p:sp>
          <p:nvSpPr>
            <p:cNvPr id="13" name="Rectangle 12"/>
            <p:cNvSpPr/>
            <p:nvPr/>
          </p:nvSpPr>
          <p:spPr bwMode="gray">
            <a:xfrm>
              <a:off x="7911220" y="5936515"/>
              <a:ext cx="1673400" cy="3132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</a:t>
              </a:r>
            </a:p>
          </p:txBody>
        </p:sp>
        <p:sp>
          <p:nvSpPr>
            <p:cNvPr id="1059" name="Freeform 15"/>
            <p:cNvSpPr>
              <a:spLocks noChangeAspect="1" noEditPoints="1"/>
            </p:cNvSpPr>
            <p:nvPr/>
          </p:nvSpPr>
          <p:spPr bwMode="auto">
            <a:xfrm>
              <a:off x="7875080" y="5968239"/>
              <a:ext cx="311714" cy="249753"/>
            </a:xfrm>
            <a:custGeom>
              <a:avLst/>
              <a:gdLst>
                <a:gd name="T0" fmla="*/ 732 w 976"/>
                <a:gd name="T1" fmla="*/ 6 h 782"/>
                <a:gd name="T2" fmla="*/ 724 w 976"/>
                <a:gd name="T3" fmla="*/ 2 h 782"/>
                <a:gd name="T4" fmla="*/ 708 w 976"/>
                <a:gd name="T5" fmla="*/ 2 h 782"/>
                <a:gd name="T6" fmla="*/ 488 w 976"/>
                <a:gd name="T7" fmla="*/ 138 h 782"/>
                <a:gd name="T8" fmla="*/ 276 w 976"/>
                <a:gd name="T9" fmla="*/ 6 h 782"/>
                <a:gd name="T10" fmla="*/ 260 w 976"/>
                <a:gd name="T11" fmla="*/ 0 h 782"/>
                <a:gd name="T12" fmla="*/ 244 w 976"/>
                <a:gd name="T13" fmla="*/ 6 h 782"/>
                <a:gd name="T14" fmla="*/ 16 w 976"/>
                <a:gd name="T15" fmla="*/ 148 h 782"/>
                <a:gd name="T16" fmla="*/ 4 w 976"/>
                <a:gd name="T17" fmla="*/ 160 h 782"/>
                <a:gd name="T18" fmla="*/ 0 w 976"/>
                <a:gd name="T19" fmla="*/ 176 h 782"/>
                <a:gd name="T20" fmla="*/ 0 w 976"/>
                <a:gd name="T21" fmla="*/ 748 h 782"/>
                <a:gd name="T22" fmla="*/ 4 w 976"/>
                <a:gd name="T23" fmla="*/ 764 h 782"/>
                <a:gd name="T24" fmla="*/ 16 w 976"/>
                <a:gd name="T25" fmla="*/ 778 h 782"/>
                <a:gd name="T26" fmla="*/ 24 w 976"/>
                <a:gd name="T27" fmla="*/ 780 h 782"/>
                <a:gd name="T28" fmla="*/ 40 w 976"/>
                <a:gd name="T29" fmla="*/ 780 h 782"/>
                <a:gd name="T30" fmla="*/ 260 w 976"/>
                <a:gd name="T31" fmla="*/ 644 h 782"/>
                <a:gd name="T32" fmla="*/ 472 w 976"/>
                <a:gd name="T33" fmla="*/ 776 h 782"/>
                <a:gd name="T34" fmla="*/ 488 w 976"/>
                <a:gd name="T35" fmla="*/ 782 h 782"/>
                <a:gd name="T36" fmla="*/ 504 w 976"/>
                <a:gd name="T37" fmla="*/ 776 h 782"/>
                <a:gd name="T38" fmla="*/ 928 w 976"/>
                <a:gd name="T39" fmla="*/ 776 h 782"/>
                <a:gd name="T40" fmla="*/ 936 w 976"/>
                <a:gd name="T41" fmla="*/ 780 h 782"/>
                <a:gd name="T42" fmla="*/ 944 w 976"/>
                <a:gd name="T43" fmla="*/ 782 h 782"/>
                <a:gd name="T44" fmla="*/ 960 w 976"/>
                <a:gd name="T45" fmla="*/ 778 h 782"/>
                <a:gd name="T46" fmla="*/ 966 w 976"/>
                <a:gd name="T47" fmla="*/ 772 h 782"/>
                <a:gd name="T48" fmla="*/ 974 w 976"/>
                <a:gd name="T49" fmla="*/ 756 h 782"/>
                <a:gd name="T50" fmla="*/ 976 w 976"/>
                <a:gd name="T51" fmla="*/ 176 h 782"/>
                <a:gd name="T52" fmla="*/ 974 w 976"/>
                <a:gd name="T53" fmla="*/ 168 h 782"/>
                <a:gd name="T54" fmla="*/ 968 w 976"/>
                <a:gd name="T55" fmla="*/ 154 h 782"/>
                <a:gd name="T56" fmla="*/ 960 w 976"/>
                <a:gd name="T57" fmla="*/ 148 h 782"/>
                <a:gd name="T58" fmla="*/ 64 w 976"/>
                <a:gd name="T59" fmla="*/ 690 h 782"/>
                <a:gd name="T60" fmla="*/ 228 w 976"/>
                <a:gd name="T61" fmla="*/ 92 h 782"/>
                <a:gd name="T62" fmla="*/ 456 w 976"/>
                <a:gd name="T63" fmla="*/ 690 h 782"/>
                <a:gd name="T64" fmla="*/ 292 w 976"/>
                <a:gd name="T65" fmla="*/ 92 h 782"/>
                <a:gd name="T66" fmla="*/ 456 w 976"/>
                <a:gd name="T67" fmla="*/ 690 h 782"/>
                <a:gd name="T68" fmla="*/ 520 w 976"/>
                <a:gd name="T69" fmla="*/ 690 h 782"/>
                <a:gd name="T70" fmla="*/ 684 w 976"/>
                <a:gd name="T71" fmla="*/ 92 h 782"/>
                <a:gd name="T72" fmla="*/ 912 w 976"/>
                <a:gd name="T73" fmla="*/ 690 h 782"/>
                <a:gd name="T74" fmla="*/ 748 w 976"/>
                <a:gd name="T75" fmla="*/ 92 h 782"/>
                <a:gd name="T76" fmla="*/ 912 w 976"/>
                <a:gd name="T77" fmla="*/ 69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6" h="782">
                  <a:moveTo>
                    <a:pt x="960" y="148"/>
                  </a:moveTo>
                  <a:lnTo>
                    <a:pt x="732" y="6"/>
                  </a:lnTo>
                  <a:lnTo>
                    <a:pt x="732" y="6"/>
                  </a:lnTo>
                  <a:lnTo>
                    <a:pt x="724" y="2"/>
                  </a:lnTo>
                  <a:lnTo>
                    <a:pt x="716" y="0"/>
                  </a:lnTo>
                  <a:lnTo>
                    <a:pt x="708" y="2"/>
                  </a:lnTo>
                  <a:lnTo>
                    <a:pt x="700" y="6"/>
                  </a:lnTo>
                  <a:lnTo>
                    <a:pt x="488" y="138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68" y="2"/>
                  </a:lnTo>
                  <a:lnTo>
                    <a:pt x="260" y="0"/>
                  </a:lnTo>
                  <a:lnTo>
                    <a:pt x="252" y="2"/>
                  </a:lnTo>
                  <a:lnTo>
                    <a:pt x="244" y="6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8" y="154"/>
                  </a:lnTo>
                  <a:lnTo>
                    <a:pt x="4" y="160"/>
                  </a:lnTo>
                  <a:lnTo>
                    <a:pt x="2" y="168"/>
                  </a:lnTo>
                  <a:lnTo>
                    <a:pt x="0" y="176"/>
                  </a:lnTo>
                  <a:lnTo>
                    <a:pt x="0" y="748"/>
                  </a:lnTo>
                  <a:lnTo>
                    <a:pt x="0" y="748"/>
                  </a:lnTo>
                  <a:lnTo>
                    <a:pt x="2" y="756"/>
                  </a:lnTo>
                  <a:lnTo>
                    <a:pt x="4" y="764"/>
                  </a:lnTo>
                  <a:lnTo>
                    <a:pt x="10" y="772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24" y="780"/>
                  </a:lnTo>
                  <a:lnTo>
                    <a:pt x="32" y="782"/>
                  </a:lnTo>
                  <a:lnTo>
                    <a:pt x="40" y="780"/>
                  </a:lnTo>
                  <a:lnTo>
                    <a:pt x="48" y="776"/>
                  </a:lnTo>
                  <a:lnTo>
                    <a:pt x="260" y="644"/>
                  </a:lnTo>
                  <a:lnTo>
                    <a:pt x="472" y="776"/>
                  </a:lnTo>
                  <a:lnTo>
                    <a:pt x="472" y="776"/>
                  </a:lnTo>
                  <a:lnTo>
                    <a:pt x="480" y="780"/>
                  </a:lnTo>
                  <a:lnTo>
                    <a:pt x="488" y="782"/>
                  </a:lnTo>
                  <a:lnTo>
                    <a:pt x="496" y="780"/>
                  </a:lnTo>
                  <a:lnTo>
                    <a:pt x="504" y="776"/>
                  </a:lnTo>
                  <a:lnTo>
                    <a:pt x="716" y="644"/>
                  </a:lnTo>
                  <a:lnTo>
                    <a:pt x="928" y="776"/>
                  </a:lnTo>
                  <a:lnTo>
                    <a:pt x="928" y="776"/>
                  </a:lnTo>
                  <a:lnTo>
                    <a:pt x="936" y="780"/>
                  </a:lnTo>
                  <a:lnTo>
                    <a:pt x="944" y="782"/>
                  </a:lnTo>
                  <a:lnTo>
                    <a:pt x="944" y="782"/>
                  </a:lnTo>
                  <a:lnTo>
                    <a:pt x="952" y="780"/>
                  </a:lnTo>
                  <a:lnTo>
                    <a:pt x="960" y="778"/>
                  </a:lnTo>
                  <a:lnTo>
                    <a:pt x="960" y="778"/>
                  </a:lnTo>
                  <a:lnTo>
                    <a:pt x="966" y="772"/>
                  </a:lnTo>
                  <a:lnTo>
                    <a:pt x="972" y="764"/>
                  </a:lnTo>
                  <a:lnTo>
                    <a:pt x="974" y="756"/>
                  </a:lnTo>
                  <a:lnTo>
                    <a:pt x="976" y="748"/>
                  </a:lnTo>
                  <a:lnTo>
                    <a:pt x="976" y="176"/>
                  </a:lnTo>
                  <a:lnTo>
                    <a:pt x="976" y="176"/>
                  </a:lnTo>
                  <a:lnTo>
                    <a:pt x="974" y="168"/>
                  </a:lnTo>
                  <a:lnTo>
                    <a:pt x="972" y="160"/>
                  </a:lnTo>
                  <a:lnTo>
                    <a:pt x="968" y="154"/>
                  </a:lnTo>
                  <a:lnTo>
                    <a:pt x="960" y="148"/>
                  </a:lnTo>
                  <a:lnTo>
                    <a:pt x="960" y="148"/>
                  </a:lnTo>
                  <a:close/>
                  <a:moveTo>
                    <a:pt x="228" y="586"/>
                  </a:moveTo>
                  <a:lnTo>
                    <a:pt x="64" y="690"/>
                  </a:lnTo>
                  <a:lnTo>
                    <a:pt x="64" y="196"/>
                  </a:lnTo>
                  <a:lnTo>
                    <a:pt x="228" y="92"/>
                  </a:lnTo>
                  <a:lnTo>
                    <a:pt x="228" y="586"/>
                  </a:lnTo>
                  <a:close/>
                  <a:moveTo>
                    <a:pt x="456" y="690"/>
                  </a:moveTo>
                  <a:lnTo>
                    <a:pt x="292" y="586"/>
                  </a:lnTo>
                  <a:lnTo>
                    <a:pt x="292" y="92"/>
                  </a:lnTo>
                  <a:lnTo>
                    <a:pt x="456" y="196"/>
                  </a:lnTo>
                  <a:lnTo>
                    <a:pt x="456" y="690"/>
                  </a:lnTo>
                  <a:close/>
                  <a:moveTo>
                    <a:pt x="684" y="586"/>
                  </a:moveTo>
                  <a:lnTo>
                    <a:pt x="520" y="690"/>
                  </a:lnTo>
                  <a:lnTo>
                    <a:pt x="520" y="196"/>
                  </a:lnTo>
                  <a:lnTo>
                    <a:pt x="684" y="92"/>
                  </a:lnTo>
                  <a:lnTo>
                    <a:pt x="684" y="586"/>
                  </a:lnTo>
                  <a:close/>
                  <a:moveTo>
                    <a:pt x="912" y="690"/>
                  </a:moveTo>
                  <a:lnTo>
                    <a:pt x="748" y="586"/>
                  </a:lnTo>
                  <a:lnTo>
                    <a:pt x="748" y="92"/>
                  </a:lnTo>
                  <a:lnTo>
                    <a:pt x="912" y="196"/>
                  </a:lnTo>
                  <a:lnTo>
                    <a:pt x="912" y="6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152" name="Picture 8" descr="E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68" y="6213976"/>
            <a:ext cx="850988" cy="5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62672" y="6546665"/>
            <a:ext cx="1748333" cy="311335"/>
            <a:chOff x="8762672" y="6546665"/>
            <a:chExt cx="1748333" cy="311335"/>
          </a:xfrm>
        </p:grpSpPr>
        <p:sp>
          <p:nvSpPr>
            <p:cNvPr id="11" name="Rectangle 10"/>
            <p:cNvSpPr/>
            <p:nvPr/>
          </p:nvSpPr>
          <p:spPr bwMode="gray">
            <a:xfrm>
              <a:off x="8837605" y="6546665"/>
              <a:ext cx="1673400" cy="31133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European</a:t>
              </a:r>
            </a:p>
          </p:txBody>
        </p:sp>
        <p:pic>
          <p:nvPicPr>
            <p:cNvPr id="7170" name="Picture 2" descr="File:Flag-map of the European Union (1986-1995).svg - Wikimedia Commons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2672" y="6553736"/>
              <a:ext cx="337443" cy="29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3" name="TextBox 1042"/>
          <p:cNvSpPr txBox="1"/>
          <p:nvPr/>
        </p:nvSpPr>
        <p:spPr>
          <a:xfrm>
            <a:off x="4741368" y="6213976"/>
            <a:ext cx="850988" cy="564842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 w="19050" algn="ctr">
            <a:noFill/>
            <a:prstDash val="dash"/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88900" rIns="0" bIns="612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PT"/>
            </a:defPPr>
            <a:lvl1pPr>
              <a:lnSpc>
                <a:spcPct val="106000"/>
              </a:lnSpc>
              <a:buFont typeface="Wingdings 2" pitchFamily="18" charset="2"/>
              <a:buNone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71A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EIF</a:t>
            </a:r>
            <a:endParaRPr kumimoji="0" lang="en-GB" sz="1000" b="0" i="1" u="none" strike="noStrike" kern="1200" cap="none" spc="0" normalizeH="0" baseline="30000" noProof="0" dirty="0">
              <a:ln>
                <a:noFill/>
              </a:ln>
              <a:solidFill>
                <a:srgbClr val="4B71A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50" name="Picture 6" descr="Home | PM² Project Management Methodolog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3"/>
          <a:stretch/>
        </p:blipFill>
        <p:spPr bwMode="auto">
          <a:xfrm>
            <a:off x="5103516" y="6213976"/>
            <a:ext cx="531702" cy="4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Home | PM² Project Management Methodolog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8"/>
          <a:stretch/>
        </p:blipFill>
        <p:spPr bwMode="auto">
          <a:xfrm>
            <a:off x="4743179" y="6299335"/>
            <a:ext cx="421359" cy="3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10840765" y="1587200"/>
            <a:ext cx="74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MIMs +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10465028" y="1541686"/>
            <a:ext cx="1500397" cy="1773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54" name="Picture 10" descr="Logo - Digital transi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6378"/>
          <a:stretch/>
        </p:blipFill>
        <p:spPr bwMode="auto">
          <a:xfrm>
            <a:off x="10979500" y="3074376"/>
            <a:ext cx="1021582" cy="37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mart Cities Marketplace (@EUSmartCities) | Twit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179" y="3067385"/>
            <a:ext cx="386814" cy="3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Blog - CEF Digital - CEF Digit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84" y="2694642"/>
            <a:ext cx="1276364" cy="3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COVID-19: Comissão Europeia, através do Intelligent Cities Challenge,  promove webinars interativos. – Comunidade Intermunicipal do Av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749" y="3488031"/>
            <a:ext cx="958953" cy="3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9873437" y="2279811"/>
            <a:ext cx="2683579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EU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Funded Initiatives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 bwMode="gray">
          <a:xfrm>
            <a:off x="10465028" y="2640290"/>
            <a:ext cx="1500397" cy="1773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80" name="Picture 12" descr="Triangulum | Smartcities Information Syste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84" y="5012908"/>
            <a:ext cx="1153285" cy="3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9873437" y="4118569"/>
            <a:ext cx="2683579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EU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Funded Projects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 bwMode="gray">
          <a:xfrm>
            <a:off x="10465028" y="4479048"/>
            <a:ext cx="1500397" cy="1773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eft Arrow 22"/>
          <p:cNvSpPr/>
          <p:nvPr/>
        </p:nvSpPr>
        <p:spPr bwMode="gray">
          <a:xfrm>
            <a:off x="1146980" y="2023515"/>
            <a:ext cx="9147162" cy="840420"/>
          </a:xfrm>
          <a:prstGeom prst="leftArrow">
            <a:avLst>
              <a:gd name="adj1" fmla="val 100000"/>
              <a:gd name="adj2" fmla="val 32043"/>
            </a:avLst>
          </a:prstGeom>
          <a:solidFill>
            <a:schemeClr val="bg1">
              <a:lumMod val="75000"/>
              <a:alpha val="44000"/>
            </a:schemeClr>
          </a:solidFill>
          <a:ln w="19050" algn="ctr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rot="0" spcFirstLastPara="0" vertOverflow="overflow" horzOverflow="overflow" vert="horz" wrap="square" lIns="7920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6979" y="1035216"/>
            <a:ext cx="7954945" cy="4787568"/>
            <a:chOff x="1146979" y="1008765"/>
            <a:chExt cx="7954945" cy="4787568"/>
          </a:xfrm>
        </p:grpSpPr>
        <p:sp>
          <p:nvSpPr>
            <p:cNvPr id="30" name="Rectangle 29"/>
            <p:cNvSpPr/>
            <p:nvPr/>
          </p:nvSpPr>
          <p:spPr bwMode="gray">
            <a:xfrm>
              <a:off x="1593259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270" wrap="square" lIns="0" tIns="504000" rIns="0" bIns="14400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Mobility &amp; transport</a:t>
              </a:r>
              <a:endPara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2418566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vert270" wrap="square" lIns="0" tIns="504000" rIns="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Energy &amp; energy </a:t>
              </a: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/>
              </a:r>
              <a:b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</a:b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efficiency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3243873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vert270" wrap="square" lIns="0" tIns="504000" rIns="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Water &amp; sanitation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4069180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vert270" wrap="square" lIns="0" tIns="504000" rIns="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Waste &amp; Resources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>
              <a:off x="1540251" y="1624336"/>
              <a:ext cx="7279129" cy="6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txBody>
            <a:bodyPr lIns="180000" rIns="180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54867" y="1653136"/>
              <a:ext cx="4329956" cy="590400"/>
              <a:chOff x="1712944" y="1726540"/>
              <a:chExt cx="4520360" cy="590400"/>
            </a:xfrm>
          </p:grpSpPr>
          <p:sp>
            <p:nvSpPr>
              <p:cNvPr id="21" name="Rounded Rectangle 20"/>
              <p:cNvSpPr/>
              <p:nvPr/>
            </p:nvSpPr>
            <p:spPr bwMode="gray">
              <a:xfrm>
                <a:off x="1712944" y="1726540"/>
                <a:ext cx="4520360" cy="590400"/>
              </a:xfrm>
              <a:prstGeom prst="round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1008000" tIns="88900" rIns="216000" bIns="889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6BC2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Cities &amp; Communities</a:t>
                </a: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361"/>
              <p:cNvSpPr>
                <a:spLocks noChangeAspect="1" noEditPoints="1"/>
              </p:cNvSpPr>
              <p:nvPr/>
            </p:nvSpPr>
            <p:spPr bwMode="auto">
              <a:xfrm>
                <a:off x="2168327" y="1812869"/>
                <a:ext cx="463811" cy="417743"/>
              </a:xfrm>
              <a:custGeom>
                <a:avLst/>
                <a:gdLst>
                  <a:gd name="T0" fmla="*/ 42 w 108"/>
                  <a:gd name="T1" fmla="*/ 38 h 107"/>
                  <a:gd name="T2" fmla="*/ 35 w 108"/>
                  <a:gd name="T3" fmla="*/ 13 h 107"/>
                  <a:gd name="T4" fmla="*/ 76 w 108"/>
                  <a:gd name="T5" fmla="*/ 36 h 107"/>
                  <a:gd name="T6" fmla="*/ 93 w 108"/>
                  <a:gd name="T7" fmla="*/ 7 h 107"/>
                  <a:gd name="T8" fmla="*/ 60 w 108"/>
                  <a:gd name="T9" fmla="*/ 18 h 107"/>
                  <a:gd name="T10" fmla="*/ 32 w 108"/>
                  <a:gd name="T11" fmla="*/ 107 h 107"/>
                  <a:gd name="T12" fmla="*/ 20 w 108"/>
                  <a:gd name="T13" fmla="*/ 8 h 107"/>
                  <a:gd name="T14" fmla="*/ 0 w 108"/>
                  <a:gd name="T15" fmla="*/ 107 h 107"/>
                  <a:gd name="T16" fmla="*/ 9 w 108"/>
                  <a:gd name="T17" fmla="*/ 98 h 107"/>
                  <a:gd name="T18" fmla="*/ 9 w 108"/>
                  <a:gd name="T19" fmla="*/ 81 h 107"/>
                  <a:gd name="T20" fmla="*/ 28 w 108"/>
                  <a:gd name="T21" fmla="*/ 86 h 107"/>
                  <a:gd name="T22" fmla="*/ 9 w 108"/>
                  <a:gd name="T23" fmla="*/ 81 h 107"/>
                  <a:gd name="T24" fmla="*/ 28 w 108"/>
                  <a:gd name="T25" fmla="*/ 69 h 107"/>
                  <a:gd name="T26" fmla="*/ 9 w 108"/>
                  <a:gd name="T27" fmla="*/ 75 h 107"/>
                  <a:gd name="T28" fmla="*/ 9 w 108"/>
                  <a:gd name="T29" fmla="*/ 56 h 107"/>
                  <a:gd name="T30" fmla="*/ 28 w 108"/>
                  <a:gd name="T31" fmla="*/ 62 h 107"/>
                  <a:gd name="T32" fmla="*/ 9 w 108"/>
                  <a:gd name="T33" fmla="*/ 56 h 107"/>
                  <a:gd name="T34" fmla="*/ 9 w 108"/>
                  <a:gd name="T35" fmla="*/ 38 h 107"/>
                  <a:gd name="T36" fmla="*/ 9 w 108"/>
                  <a:gd name="T37" fmla="*/ 44 h 107"/>
                  <a:gd name="T38" fmla="*/ 28 w 108"/>
                  <a:gd name="T39" fmla="*/ 50 h 107"/>
                  <a:gd name="T40" fmla="*/ 9 w 108"/>
                  <a:gd name="T41" fmla="*/ 44 h 107"/>
                  <a:gd name="T42" fmla="*/ 85 w 108"/>
                  <a:gd name="T43" fmla="*/ 75 h 107"/>
                  <a:gd name="T44" fmla="*/ 108 w 108"/>
                  <a:gd name="T45" fmla="*/ 107 h 107"/>
                  <a:gd name="T46" fmla="*/ 104 w 108"/>
                  <a:gd name="T47" fmla="*/ 66 h 107"/>
                  <a:gd name="T48" fmla="*/ 90 w 108"/>
                  <a:gd name="T49" fmla="*/ 56 h 107"/>
                  <a:gd name="T50" fmla="*/ 104 w 108"/>
                  <a:gd name="T51" fmla="*/ 61 h 107"/>
                  <a:gd name="T52" fmla="*/ 90 w 108"/>
                  <a:gd name="T53" fmla="*/ 56 h 107"/>
                  <a:gd name="T54" fmla="*/ 90 w 108"/>
                  <a:gd name="T55" fmla="*/ 52 h 107"/>
                  <a:gd name="T56" fmla="*/ 104 w 108"/>
                  <a:gd name="T57" fmla="*/ 47 h 107"/>
                  <a:gd name="T58" fmla="*/ 90 w 108"/>
                  <a:gd name="T59" fmla="*/ 38 h 107"/>
                  <a:gd name="T60" fmla="*/ 104 w 108"/>
                  <a:gd name="T61" fmla="*/ 42 h 107"/>
                  <a:gd name="T62" fmla="*/ 90 w 108"/>
                  <a:gd name="T63" fmla="*/ 38 h 107"/>
                  <a:gd name="T64" fmla="*/ 90 w 108"/>
                  <a:gd name="T65" fmla="*/ 24 h 107"/>
                  <a:gd name="T66" fmla="*/ 90 w 108"/>
                  <a:gd name="T67" fmla="*/ 28 h 107"/>
                  <a:gd name="T68" fmla="*/ 104 w 108"/>
                  <a:gd name="T69" fmla="*/ 33 h 107"/>
                  <a:gd name="T70" fmla="*/ 90 w 108"/>
                  <a:gd name="T71" fmla="*/ 28 h 107"/>
                  <a:gd name="T72" fmla="*/ 74 w 108"/>
                  <a:gd name="T73" fmla="*/ 41 h 107"/>
                  <a:gd name="T74" fmla="*/ 57 w 108"/>
                  <a:gd name="T75" fmla="*/ 75 h 107"/>
                  <a:gd name="T76" fmla="*/ 45 w 108"/>
                  <a:gd name="T77" fmla="*/ 50 h 107"/>
                  <a:gd name="T78" fmla="*/ 52 w 108"/>
                  <a:gd name="T79" fmla="*/ 30 h 107"/>
                  <a:gd name="T80" fmla="*/ 87 w 108"/>
                  <a:gd name="T81" fmla="*/ 79 h 107"/>
                  <a:gd name="T82" fmla="*/ 52 w 108"/>
                  <a:gd name="T83" fmla="*/ 64 h 107"/>
                  <a:gd name="T84" fmla="*/ 52 w 108"/>
                  <a:gd name="T85" fmla="*/ 56 h 107"/>
                  <a:gd name="T86" fmla="*/ 65 w 108"/>
                  <a:gd name="T87" fmla="*/ 56 h 107"/>
                  <a:gd name="T88" fmla="*/ 68 w 108"/>
                  <a:gd name="T89" fmla="*/ 64 h 107"/>
                  <a:gd name="T90" fmla="*/ 68 w 108"/>
                  <a:gd name="T91" fmla="*/ 56 h 107"/>
                  <a:gd name="T92" fmla="*/ 49 w 108"/>
                  <a:gd name="T93" fmla="*/ 66 h 107"/>
                  <a:gd name="T94" fmla="*/ 45 w 108"/>
                  <a:gd name="T95" fmla="*/ 83 h 107"/>
                  <a:gd name="T96" fmla="*/ 45 w 108"/>
                  <a:gd name="T97" fmla="*/ 76 h 107"/>
                  <a:gd name="T98" fmla="*/ 49 w 108"/>
                  <a:gd name="T99" fmla="*/ 86 h 107"/>
                  <a:gd name="T100" fmla="*/ 45 w 108"/>
                  <a:gd name="T101" fmla="*/ 101 h 107"/>
                  <a:gd name="T102" fmla="*/ 45 w 108"/>
                  <a:gd name="T103" fmla="*/ 95 h 107"/>
                  <a:gd name="T104" fmla="*/ 69 w 108"/>
                  <a:gd name="T105" fmla="*/ 83 h 107"/>
                  <a:gd name="T106" fmla="*/ 66 w 108"/>
                  <a:gd name="T107" fmla="*/ 96 h 107"/>
                  <a:gd name="T108" fmla="*/ 66 w 108"/>
                  <a:gd name="T109" fmla="*/ 90 h 107"/>
                  <a:gd name="T110" fmla="*/ 74 w 108"/>
                  <a:gd name="T111" fmla="*/ 83 h 107"/>
                  <a:gd name="T112" fmla="*/ 71 w 108"/>
                  <a:gd name="T113" fmla="*/ 96 h 107"/>
                  <a:gd name="T114" fmla="*/ 71 w 108"/>
                  <a:gd name="T115" fmla="*/ 90 h 107"/>
                  <a:gd name="T116" fmla="*/ 69 w 108"/>
                  <a:gd name="T117" fmla="*/ 98 h 107"/>
                  <a:gd name="T118" fmla="*/ 71 w 108"/>
                  <a:gd name="T119" fmla="*/ 103 h 107"/>
                  <a:gd name="T120" fmla="*/ 71 w 108"/>
                  <a:gd name="T121" fmla="*/ 98 h 107"/>
                  <a:gd name="T122" fmla="*/ 49 w 108"/>
                  <a:gd name="T123" fmla="*/ 5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8" h="107">
                    <a:moveTo>
                      <a:pt x="35" y="13"/>
                    </a:moveTo>
                    <a:lnTo>
                      <a:pt x="35" y="47"/>
                    </a:lnTo>
                    <a:lnTo>
                      <a:pt x="42" y="47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46" y="13"/>
                    </a:lnTo>
                    <a:lnTo>
                      <a:pt x="35" y="13"/>
                    </a:lnTo>
                    <a:lnTo>
                      <a:pt x="35" y="13"/>
                    </a:lnTo>
                    <a:close/>
                    <a:moveTo>
                      <a:pt x="60" y="27"/>
                    </a:moveTo>
                    <a:lnTo>
                      <a:pt x="69" y="27"/>
                    </a:lnTo>
                    <a:lnTo>
                      <a:pt x="69" y="36"/>
                    </a:lnTo>
                    <a:lnTo>
                      <a:pt x="76" y="36"/>
                    </a:lnTo>
                    <a:lnTo>
                      <a:pt x="76" y="42"/>
                    </a:lnTo>
                    <a:lnTo>
                      <a:pt x="82" y="42"/>
                    </a:lnTo>
                    <a:lnTo>
                      <a:pt x="82" y="11"/>
                    </a:lnTo>
                    <a:lnTo>
                      <a:pt x="93" y="7"/>
                    </a:lnTo>
                    <a:lnTo>
                      <a:pt x="93" y="0"/>
                    </a:lnTo>
                    <a:lnTo>
                      <a:pt x="65" y="0"/>
                    </a:lnTo>
                    <a:lnTo>
                      <a:pt x="65" y="18"/>
                    </a:lnTo>
                    <a:lnTo>
                      <a:pt x="60" y="18"/>
                    </a:lnTo>
                    <a:lnTo>
                      <a:pt x="60" y="27"/>
                    </a:lnTo>
                    <a:lnTo>
                      <a:pt x="60" y="27"/>
                    </a:lnTo>
                    <a:close/>
                    <a:moveTo>
                      <a:pt x="0" y="107"/>
                    </a:moveTo>
                    <a:lnTo>
                      <a:pt x="32" y="107"/>
                    </a:lnTo>
                    <a:lnTo>
                      <a:pt x="32" y="50"/>
                    </a:lnTo>
                    <a:lnTo>
                      <a:pt x="32" y="24"/>
                    </a:lnTo>
                    <a:lnTo>
                      <a:pt x="32" y="8"/>
                    </a:lnTo>
                    <a:lnTo>
                      <a:pt x="20" y="8"/>
                    </a:lnTo>
                    <a:lnTo>
                      <a:pt x="20" y="24"/>
                    </a:lnTo>
                    <a:lnTo>
                      <a:pt x="0" y="24"/>
                    </a:lnTo>
                    <a:lnTo>
                      <a:pt x="0" y="107"/>
                    </a:lnTo>
                    <a:lnTo>
                      <a:pt x="0" y="107"/>
                    </a:lnTo>
                    <a:close/>
                    <a:moveTo>
                      <a:pt x="9" y="93"/>
                    </a:moveTo>
                    <a:lnTo>
                      <a:pt x="28" y="93"/>
                    </a:lnTo>
                    <a:lnTo>
                      <a:pt x="28" y="98"/>
                    </a:lnTo>
                    <a:lnTo>
                      <a:pt x="9" y="98"/>
                    </a:lnTo>
                    <a:lnTo>
                      <a:pt x="9" y="93"/>
                    </a:lnTo>
                    <a:lnTo>
                      <a:pt x="9" y="93"/>
                    </a:lnTo>
                    <a:close/>
                    <a:moveTo>
                      <a:pt x="9" y="81"/>
                    </a:moveTo>
                    <a:lnTo>
                      <a:pt x="9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1"/>
                    </a:lnTo>
                    <a:lnTo>
                      <a:pt x="9" y="81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5"/>
                    </a:lnTo>
                    <a:lnTo>
                      <a:pt x="2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9" y="56"/>
                    </a:moveTo>
                    <a:lnTo>
                      <a:pt x="9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56"/>
                    </a:lnTo>
                    <a:lnTo>
                      <a:pt x="9" y="56"/>
                    </a:lnTo>
                    <a:close/>
                    <a:moveTo>
                      <a:pt x="9" y="31"/>
                    </a:moveTo>
                    <a:lnTo>
                      <a:pt x="28" y="31"/>
                    </a:lnTo>
                    <a:lnTo>
                      <a:pt x="28" y="38"/>
                    </a:lnTo>
                    <a:lnTo>
                      <a:pt x="9" y="38"/>
                    </a:lnTo>
                    <a:lnTo>
                      <a:pt x="9" y="31"/>
                    </a:lnTo>
                    <a:lnTo>
                      <a:pt x="9" y="31"/>
                    </a:lnTo>
                    <a:close/>
                    <a:moveTo>
                      <a:pt x="9" y="44"/>
                    </a:moveTo>
                    <a:lnTo>
                      <a:pt x="9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4"/>
                    </a:lnTo>
                    <a:lnTo>
                      <a:pt x="9" y="44"/>
                    </a:lnTo>
                    <a:close/>
                    <a:moveTo>
                      <a:pt x="108" y="107"/>
                    </a:moveTo>
                    <a:lnTo>
                      <a:pt x="90" y="107"/>
                    </a:lnTo>
                    <a:lnTo>
                      <a:pt x="90" y="75"/>
                    </a:lnTo>
                    <a:lnTo>
                      <a:pt x="85" y="75"/>
                    </a:lnTo>
                    <a:lnTo>
                      <a:pt x="85" y="14"/>
                    </a:lnTo>
                    <a:lnTo>
                      <a:pt x="108" y="4"/>
                    </a:lnTo>
                    <a:lnTo>
                      <a:pt x="108" y="107"/>
                    </a:lnTo>
                    <a:lnTo>
                      <a:pt x="108" y="107"/>
                    </a:lnTo>
                    <a:close/>
                    <a:moveTo>
                      <a:pt x="90" y="66"/>
                    </a:moveTo>
                    <a:lnTo>
                      <a:pt x="90" y="70"/>
                    </a:lnTo>
                    <a:lnTo>
                      <a:pt x="104" y="70"/>
                    </a:lnTo>
                    <a:lnTo>
                      <a:pt x="104" y="66"/>
                    </a:lnTo>
                    <a:lnTo>
                      <a:pt x="90" y="66"/>
                    </a:lnTo>
                    <a:lnTo>
                      <a:pt x="90" y="66"/>
                    </a:lnTo>
                    <a:close/>
                    <a:moveTo>
                      <a:pt x="90" y="56"/>
                    </a:moveTo>
                    <a:lnTo>
                      <a:pt x="90" y="56"/>
                    </a:lnTo>
                    <a:lnTo>
                      <a:pt x="90" y="61"/>
                    </a:lnTo>
                    <a:lnTo>
                      <a:pt x="90" y="61"/>
                    </a:lnTo>
                    <a:lnTo>
                      <a:pt x="104" y="61"/>
                    </a:lnTo>
                    <a:lnTo>
                      <a:pt x="104" y="61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90" y="56"/>
                    </a:lnTo>
                    <a:lnTo>
                      <a:pt x="90" y="56"/>
                    </a:lnTo>
                    <a:close/>
                    <a:moveTo>
                      <a:pt x="90" y="47"/>
                    </a:moveTo>
                    <a:lnTo>
                      <a:pt x="90" y="47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90" y="47"/>
                    </a:lnTo>
                    <a:lnTo>
                      <a:pt x="90" y="47"/>
                    </a:lnTo>
                    <a:close/>
                    <a:moveTo>
                      <a:pt x="90" y="38"/>
                    </a:moveTo>
                    <a:lnTo>
                      <a:pt x="90" y="38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38"/>
                    </a:lnTo>
                    <a:lnTo>
                      <a:pt x="90" y="38"/>
                    </a:lnTo>
                    <a:close/>
                    <a:moveTo>
                      <a:pt x="90" y="21"/>
                    </a:moveTo>
                    <a:lnTo>
                      <a:pt x="104" y="21"/>
                    </a:lnTo>
                    <a:lnTo>
                      <a:pt x="104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90" y="21"/>
                    </a:lnTo>
                    <a:close/>
                    <a:moveTo>
                      <a:pt x="90" y="28"/>
                    </a:moveTo>
                    <a:lnTo>
                      <a:pt x="90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28"/>
                    </a:lnTo>
                    <a:lnTo>
                      <a:pt x="90" y="28"/>
                    </a:lnTo>
                    <a:close/>
                    <a:moveTo>
                      <a:pt x="52" y="30"/>
                    </a:moveTo>
                    <a:lnTo>
                      <a:pt x="66" y="30"/>
                    </a:lnTo>
                    <a:lnTo>
                      <a:pt x="66" y="41"/>
                    </a:lnTo>
                    <a:lnTo>
                      <a:pt x="74" y="41"/>
                    </a:lnTo>
                    <a:lnTo>
                      <a:pt x="74" y="50"/>
                    </a:lnTo>
                    <a:lnTo>
                      <a:pt x="79" y="50"/>
                    </a:lnTo>
                    <a:lnTo>
                      <a:pt x="79" y="75"/>
                    </a:lnTo>
                    <a:lnTo>
                      <a:pt x="57" y="75"/>
                    </a:lnTo>
                    <a:lnTo>
                      <a:pt x="57" y="107"/>
                    </a:lnTo>
                    <a:lnTo>
                      <a:pt x="40" y="107"/>
                    </a:lnTo>
                    <a:lnTo>
                      <a:pt x="40" y="50"/>
                    </a:lnTo>
                    <a:lnTo>
                      <a:pt x="45" y="50"/>
                    </a:lnTo>
                    <a:lnTo>
                      <a:pt x="45" y="41"/>
                    </a:lnTo>
                    <a:lnTo>
                      <a:pt x="52" y="41"/>
                    </a:lnTo>
                    <a:lnTo>
                      <a:pt x="52" y="30"/>
                    </a:lnTo>
                    <a:lnTo>
                      <a:pt x="52" y="30"/>
                    </a:lnTo>
                    <a:close/>
                    <a:moveTo>
                      <a:pt x="63" y="79"/>
                    </a:moveTo>
                    <a:lnTo>
                      <a:pt x="63" y="107"/>
                    </a:lnTo>
                    <a:lnTo>
                      <a:pt x="87" y="107"/>
                    </a:lnTo>
                    <a:lnTo>
                      <a:pt x="87" y="79"/>
                    </a:lnTo>
                    <a:lnTo>
                      <a:pt x="63" y="79"/>
                    </a:lnTo>
                    <a:lnTo>
                      <a:pt x="63" y="79"/>
                    </a:lnTo>
                    <a:close/>
                    <a:moveTo>
                      <a:pt x="52" y="56"/>
                    </a:moveTo>
                    <a:lnTo>
                      <a:pt x="52" y="64"/>
                    </a:lnTo>
                    <a:lnTo>
                      <a:pt x="57" y="64"/>
                    </a:lnTo>
                    <a:lnTo>
                      <a:pt x="57" y="56"/>
                    </a:lnTo>
                    <a:lnTo>
                      <a:pt x="52" y="56"/>
                    </a:lnTo>
                    <a:lnTo>
                      <a:pt x="52" y="56"/>
                    </a:lnTo>
                    <a:close/>
                    <a:moveTo>
                      <a:pt x="60" y="56"/>
                    </a:moveTo>
                    <a:lnTo>
                      <a:pt x="60" y="64"/>
                    </a:lnTo>
                    <a:lnTo>
                      <a:pt x="65" y="64"/>
                    </a:lnTo>
                    <a:lnTo>
                      <a:pt x="65" y="56"/>
                    </a:lnTo>
                    <a:lnTo>
                      <a:pt x="60" y="56"/>
                    </a:lnTo>
                    <a:lnTo>
                      <a:pt x="60" y="56"/>
                    </a:lnTo>
                    <a:close/>
                    <a:moveTo>
                      <a:pt x="68" y="56"/>
                    </a:moveTo>
                    <a:lnTo>
                      <a:pt x="68" y="64"/>
                    </a:lnTo>
                    <a:lnTo>
                      <a:pt x="73" y="64"/>
                    </a:lnTo>
                    <a:lnTo>
                      <a:pt x="73" y="56"/>
                    </a:lnTo>
                    <a:lnTo>
                      <a:pt x="68" y="56"/>
                    </a:lnTo>
                    <a:lnTo>
                      <a:pt x="68" y="56"/>
                    </a:lnTo>
                    <a:close/>
                    <a:moveTo>
                      <a:pt x="45" y="66"/>
                    </a:moveTo>
                    <a:lnTo>
                      <a:pt x="45" y="73"/>
                    </a:lnTo>
                    <a:lnTo>
                      <a:pt x="49" y="73"/>
                    </a:lnTo>
                    <a:lnTo>
                      <a:pt x="49" y="66"/>
                    </a:lnTo>
                    <a:lnTo>
                      <a:pt x="45" y="66"/>
                    </a:lnTo>
                    <a:lnTo>
                      <a:pt x="45" y="66"/>
                    </a:lnTo>
                    <a:close/>
                    <a:moveTo>
                      <a:pt x="45" y="76"/>
                    </a:moveTo>
                    <a:lnTo>
                      <a:pt x="45" y="83"/>
                    </a:lnTo>
                    <a:lnTo>
                      <a:pt x="49" y="83"/>
                    </a:lnTo>
                    <a:lnTo>
                      <a:pt x="49" y="76"/>
                    </a:lnTo>
                    <a:lnTo>
                      <a:pt x="45" y="76"/>
                    </a:lnTo>
                    <a:lnTo>
                      <a:pt x="45" y="76"/>
                    </a:lnTo>
                    <a:close/>
                    <a:moveTo>
                      <a:pt x="45" y="86"/>
                    </a:moveTo>
                    <a:lnTo>
                      <a:pt x="45" y="92"/>
                    </a:lnTo>
                    <a:lnTo>
                      <a:pt x="49" y="92"/>
                    </a:lnTo>
                    <a:lnTo>
                      <a:pt x="49" y="86"/>
                    </a:lnTo>
                    <a:lnTo>
                      <a:pt x="45" y="86"/>
                    </a:lnTo>
                    <a:lnTo>
                      <a:pt x="45" y="86"/>
                    </a:lnTo>
                    <a:close/>
                    <a:moveTo>
                      <a:pt x="45" y="95"/>
                    </a:moveTo>
                    <a:lnTo>
                      <a:pt x="45" y="101"/>
                    </a:lnTo>
                    <a:lnTo>
                      <a:pt x="49" y="101"/>
                    </a:lnTo>
                    <a:lnTo>
                      <a:pt x="49" y="95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6" y="83"/>
                    </a:moveTo>
                    <a:lnTo>
                      <a:pt x="66" y="89"/>
                    </a:lnTo>
                    <a:lnTo>
                      <a:pt x="69" y="89"/>
                    </a:lnTo>
                    <a:lnTo>
                      <a:pt x="69" y="83"/>
                    </a:lnTo>
                    <a:lnTo>
                      <a:pt x="66" y="83"/>
                    </a:lnTo>
                    <a:lnTo>
                      <a:pt x="66" y="83"/>
                    </a:lnTo>
                    <a:close/>
                    <a:moveTo>
                      <a:pt x="66" y="90"/>
                    </a:moveTo>
                    <a:lnTo>
                      <a:pt x="66" y="96"/>
                    </a:lnTo>
                    <a:lnTo>
                      <a:pt x="69" y="96"/>
                    </a:lnTo>
                    <a:lnTo>
                      <a:pt x="69" y="90"/>
                    </a:lnTo>
                    <a:lnTo>
                      <a:pt x="66" y="90"/>
                    </a:lnTo>
                    <a:lnTo>
                      <a:pt x="66" y="90"/>
                    </a:lnTo>
                    <a:close/>
                    <a:moveTo>
                      <a:pt x="71" y="83"/>
                    </a:moveTo>
                    <a:lnTo>
                      <a:pt x="71" y="89"/>
                    </a:lnTo>
                    <a:lnTo>
                      <a:pt x="74" y="89"/>
                    </a:lnTo>
                    <a:lnTo>
                      <a:pt x="74" y="83"/>
                    </a:lnTo>
                    <a:lnTo>
                      <a:pt x="71" y="83"/>
                    </a:lnTo>
                    <a:lnTo>
                      <a:pt x="71" y="83"/>
                    </a:lnTo>
                    <a:close/>
                    <a:moveTo>
                      <a:pt x="71" y="90"/>
                    </a:moveTo>
                    <a:lnTo>
                      <a:pt x="71" y="96"/>
                    </a:lnTo>
                    <a:lnTo>
                      <a:pt x="74" y="96"/>
                    </a:lnTo>
                    <a:lnTo>
                      <a:pt x="74" y="90"/>
                    </a:lnTo>
                    <a:lnTo>
                      <a:pt x="71" y="90"/>
                    </a:lnTo>
                    <a:lnTo>
                      <a:pt x="71" y="90"/>
                    </a:lnTo>
                    <a:close/>
                    <a:moveTo>
                      <a:pt x="66" y="98"/>
                    </a:moveTo>
                    <a:lnTo>
                      <a:pt x="66" y="103"/>
                    </a:lnTo>
                    <a:lnTo>
                      <a:pt x="69" y="103"/>
                    </a:lnTo>
                    <a:lnTo>
                      <a:pt x="69" y="98"/>
                    </a:lnTo>
                    <a:lnTo>
                      <a:pt x="66" y="98"/>
                    </a:lnTo>
                    <a:lnTo>
                      <a:pt x="66" y="98"/>
                    </a:lnTo>
                    <a:close/>
                    <a:moveTo>
                      <a:pt x="71" y="98"/>
                    </a:moveTo>
                    <a:lnTo>
                      <a:pt x="71" y="103"/>
                    </a:lnTo>
                    <a:lnTo>
                      <a:pt x="74" y="103"/>
                    </a:lnTo>
                    <a:lnTo>
                      <a:pt x="74" y="98"/>
                    </a:lnTo>
                    <a:lnTo>
                      <a:pt x="71" y="98"/>
                    </a:lnTo>
                    <a:lnTo>
                      <a:pt x="71" y="98"/>
                    </a:lnTo>
                    <a:close/>
                    <a:moveTo>
                      <a:pt x="45" y="56"/>
                    </a:moveTo>
                    <a:lnTo>
                      <a:pt x="45" y="64"/>
                    </a:lnTo>
                    <a:lnTo>
                      <a:pt x="49" y="64"/>
                    </a:lnTo>
                    <a:lnTo>
                      <a:pt x="49" y="56"/>
                    </a:lnTo>
                    <a:lnTo>
                      <a:pt x="45" y="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146979" y="1008765"/>
              <a:ext cx="7954945" cy="4656915"/>
              <a:chOff x="1146979" y="1008765"/>
              <a:chExt cx="7954945" cy="4656915"/>
            </a:xfrm>
          </p:grpSpPr>
          <p:sp>
            <p:nvSpPr>
              <p:cNvPr id="19" name="Rounded Rectangle 18"/>
              <p:cNvSpPr>
                <a:spLocks noChangeAspect="1"/>
              </p:cNvSpPr>
              <p:nvPr/>
            </p:nvSpPr>
            <p:spPr bwMode="gray">
              <a:xfrm>
                <a:off x="1146979" y="1192320"/>
                <a:ext cx="7954945" cy="4473360"/>
              </a:xfrm>
              <a:prstGeom prst="roundRect">
                <a:avLst>
                  <a:gd name="adj" fmla="val 0"/>
                </a:avLst>
              </a:prstGeom>
              <a:noFill/>
              <a:ln w="1905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gray">
              <a:xfrm>
                <a:off x="1321309" y="1008765"/>
                <a:ext cx="7606285" cy="425885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r>
                  <a:rPr kumimoji="0" lang="en-GB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European Interoperability Framework for Smart Cities and Communities – EIF4SCC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 bwMode="gray">
            <a:xfrm>
              <a:off x="4888483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vert270" wrap="square" lIns="0" tIns="504000" rIns="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Administrative </a:t>
              </a:r>
              <a:b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</a:b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&amp; public services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5719794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vert270" wrap="square" lIns="0" tIns="504000" rIns="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Safety &amp; Security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6545101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vert270" wrap="square" lIns="0" tIns="504000" rIns="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Healthcare </a:t>
              </a: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&amp; well-being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7370408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vert270" wrap="square" lIns="0" tIns="504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Economic development &amp; housing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8195715" y="2301136"/>
              <a:ext cx="556759" cy="295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vert270" wrap="square" lIns="0" tIns="504000" rIns="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Engagement </a:t>
              </a: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/>
              </a:r>
              <a:b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</a:b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 Light" panose="020F0302020204030204" pitchFamily="34" charset="0"/>
                </a:rPr>
                <a:t>&amp; community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246359" y="5483133"/>
              <a:ext cx="1265657" cy="313200"/>
              <a:chOff x="7358399" y="5483133"/>
              <a:chExt cx="1265657" cy="313200"/>
            </a:xfrm>
          </p:grpSpPr>
          <p:sp>
            <p:nvSpPr>
              <p:cNvPr id="15" name="Rectangle 14"/>
              <p:cNvSpPr/>
              <p:nvPr/>
            </p:nvSpPr>
            <p:spPr bwMode="gray">
              <a:xfrm>
                <a:off x="7358399" y="5483133"/>
                <a:ext cx="1265657" cy="313200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6BC2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Local </a:t>
                </a:r>
              </a:p>
            </p:txBody>
          </p:sp>
          <p:sp>
            <p:nvSpPr>
              <p:cNvPr id="25" name="Freeform 291"/>
              <p:cNvSpPr>
                <a:spLocks noChangeAspect="1" noEditPoints="1"/>
              </p:cNvSpPr>
              <p:nvPr/>
            </p:nvSpPr>
            <p:spPr bwMode="auto">
              <a:xfrm>
                <a:off x="7453941" y="5503895"/>
                <a:ext cx="439606" cy="271676"/>
              </a:xfrm>
              <a:custGeom>
                <a:avLst/>
                <a:gdLst>
                  <a:gd name="T0" fmla="*/ 36 w 129"/>
                  <a:gd name="T1" fmla="*/ 84 h 84"/>
                  <a:gd name="T2" fmla="*/ 50 w 129"/>
                  <a:gd name="T3" fmla="*/ 65 h 84"/>
                  <a:gd name="T4" fmla="*/ 61 w 129"/>
                  <a:gd name="T5" fmla="*/ 84 h 84"/>
                  <a:gd name="T6" fmla="*/ 61 w 129"/>
                  <a:gd name="T7" fmla="*/ 56 h 84"/>
                  <a:gd name="T8" fmla="*/ 65 w 129"/>
                  <a:gd name="T9" fmla="*/ 39 h 84"/>
                  <a:gd name="T10" fmla="*/ 51 w 129"/>
                  <a:gd name="T11" fmla="*/ 21 h 84"/>
                  <a:gd name="T12" fmla="*/ 13 w 129"/>
                  <a:gd name="T13" fmla="*/ 21 h 84"/>
                  <a:gd name="T14" fmla="*/ 0 w 129"/>
                  <a:gd name="T15" fmla="*/ 39 h 84"/>
                  <a:gd name="T16" fmla="*/ 3 w 129"/>
                  <a:gd name="T17" fmla="*/ 56 h 84"/>
                  <a:gd name="T18" fmla="*/ 3 w 129"/>
                  <a:gd name="T19" fmla="*/ 84 h 84"/>
                  <a:gd name="T20" fmla="*/ 79 w 129"/>
                  <a:gd name="T21" fmla="*/ 65 h 84"/>
                  <a:gd name="T22" fmla="*/ 90 w 129"/>
                  <a:gd name="T23" fmla="*/ 76 h 84"/>
                  <a:gd name="T24" fmla="*/ 79 w 129"/>
                  <a:gd name="T25" fmla="*/ 65 h 84"/>
                  <a:gd name="T26" fmla="*/ 95 w 129"/>
                  <a:gd name="T27" fmla="*/ 39 h 84"/>
                  <a:gd name="T28" fmla="*/ 101 w 129"/>
                  <a:gd name="T29" fmla="*/ 47 h 84"/>
                  <a:gd name="T30" fmla="*/ 95 w 129"/>
                  <a:gd name="T31" fmla="*/ 39 h 84"/>
                  <a:gd name="T32" fmla="*/ 106 w 129"/>
                  <a:gd name="T33" fmla="*/ 65 h 84"/>
                  <a:gd name="T34" fmla="*/ 116 w 129"/>
                  <a:gd name="T35" fmla="*/ 76 h 84"/>
                  <a:gd name="T36" fmla="*/ 106 w 129"/>
                  <a:gd name="T37" fmla="*/ 65 h 84"/>
                  <a:gd name="T38" fmla="*/ 93 w 129"/>
                  <a:gd name="T39" fmla="*/ 65 h 84"/>
                  <a:gd name="T40" fmla="*/ 103 w 129"/>
                  <a:gd name="T41" fmla="*/ 76 h 84"/>
                  <a:gd name="T42" fmla="*/ 93 w 129"/>
                  <a:gd name="T43" fmla="*/ 65 h 84"/>
                  <a:gd name="T44" fmla="*/ 48 w 129"/>
                  <a:gd name="T45" fmla="*/ 56 h 84"/>
                  <a:gd name="T46" fmla="*/ 37 w 129"/>
                  <a:gd name="T47" fmla="*/ 44 h 84"/>
                  <a:gd name="T48" fmla="*/ 48 w 129"/>
                  <a:gd name="T49" fmla="*/ 56 h 84"/>
                  <a:gd name="T50" fmla="*/ 98 w 129"/>
                  <a:gd name="T51" fmla="*/ 22 h 84"/>
                  <a:gd name="T52" fmla="*/ 65 w 129"/>
                  <a:gd name="T53" fmla="*/ 53 h 84"/>
                  <a:gd name="T54" fmla="*/ 68 w 129"/>
                  <a:gd name="T55" fmla="*/ 59 h 84"/>
                  <a:gd name="T56" fmla="*/ 68 w 129"/>
                  <a:gd name="T57" fmla="*/ 84 h 84"/>
                  <a:gd name="T58" fmla="*/ 126 w 129"/>
                  <a:gd name="T59" fmla="*/ 59 h 84"/>
                  <a:gd name="T60" fmla="*/ 129 w 129"/>
                  <a:gd name="T61" fmla="*/ 55 h 84"/>
                  <a:gd name="T62" fmla="*/ 98 w 129"/>
                  <a:gd name="T63" fmla="*/ 22 h 84"/>
                  <a:gd name="T64" fmla="*/ 14 w 129"/>
                  <a:gd name="T65" fmla="*/ 44 h 84"/>
                  <a:gd name="T66" fmla="*/ 25 w 129"/>
                  <a:gd name="T67" fmla="*/ 56 h 84"/>
                  <a:gd name="T68" fmla="*/ 14 w 129"/>
                  <a:gd name="T69" fmla="*/ 44 h 84"/>
                  <a:gd name="T70" fmla="*/ 33 w 129"/>
                  <a:gd name="T71" fmla="*/ 19 h 84"/>
                  <a:gd name="T72" fmla="*/ 36 w 129"/>
                  <a:gd name="T73" fmla="*/ 21 h 84"/>
                  <a:gd name="T74" fmla="*/ 36 w 129"/>
                  <a:gd name="T75" fmla="*/ 24 h 84"/>
                  <a:gd name="T76" fmla="*/ 33 w 129"/>
                  <a:gd name="T77" fmla="*/ 28 h 84"/>
                  <a:gd name="T78" fmla="*/ 30 w 129"/>
                  <a:gd name="T79" fmla="*/ 27 h 84"/>
                  <a:gd name="T80" fmla="*/ 28 w 129"/>
                  <a:gd name="T81" fmla="*/ 24 h 84"/>
                  <a:gd name="T82" fmla="*/ 33 w 129"/>
                  <a:gd name="T83" fmla="*/ 19 h 84"/>
                  <a:gd name="T84" fmla="*/ 14 w 129"/>
                  <a:gd name="T85" fmla="*/ 65 h 84"/>
                  <a:gd name="T86" fmla="*/ 25 w 129"/>
                  <a:gd name="T87" fmla="*/ 76 h 84"/>
                  <a:gd name="T88" fmla="*/ 14 w 129"/>
                  <a:gd name="T89" fmla="*/ 6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9" h="84">
                    <a:moveTo>
                      <a:pt x="3" y="84"/>
                    </a:moveTo>
                    <a:lnTo>
                      <a:pt x="36" y="84"/>
                    </a:lnTo>
                    <a:lnTo>
                      <a:pt x="36" y="65"/>
                    </a:lnTo>
                    <a:lnTo>
                      <a:pt x="50" y="65"/>
                    </a:lnTo>
                    <a:lnTo>
                      <a:pt x="50" y="84"/>
                    </a:lnTo>
                    <a:lnTo>
                      <a:pt x="61" y="84"/>
                    </a:lnTo>
                    <a:lnTo>
                      <a:pt x="61" y="64"/>
                    </a:lnTo>
                    <a:lnTo>
                      <a:pt x="61" y="56"/>
                    </a:lnTo>
                    <a:lnTo>
                      <a:pt x="61" y="39"/>
                    </a:lnTo>
                    <a:lnTo>
                      <a:pt x="65" y="39"/>
                    </a:lnTo>
                    <a:lnTo>
                      <a:pt x="65" y="34"/>
                    </a:lnTo>
                    <a:lnTo>
                      <a:pt x="51" y="21"/>
                    </a:lnTo>
                    <a:lnTo>
                      <a:pt x="33" y="0"/>
                    </a:lnTo>
                    <a:lnTo>
                      <a:pt x="13" y="21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3" y="56"/>
                    </a:lnTo>
                    <a:lnTo>
                      <a:pt x="3" y="64"/>
                    </a:lnTo>
                    <a:lnTo>
                      <a:pt x="3" y="84"/>
                    </a:lnTo>
                    <a:lnTo>
                      <a:pt x="3" y="84"/>
                    </a:lnTo>
                    <a:close/>
                    <a:moveTo>
                      <a:pt x="79" y="65"/>
                    </a:moveTo>
                    <a:lnTo>
                      <a:pt x="90" y="65"/>
                    </a:lnTo>
                    <a:lnTo>
                      <a:pt x="90" y="76"/>
                    </a:lnTo>
                    <a:lnTo>
                      <a:pt x="79" y="76"/>
                    </a:lnTo>
                    <a:lnTo>
                      <a:pt x="79" y="65"/>
                    </a:lnTo>
                    <a:lnTo>
                      <a:pt x="79" y="65"/>
                    </a:lnTo>
                    <a:close/>
                    <a:moveTo>
                      <a:pt x="95" y="39"/>
                    </a:moveTo>
                    <a:lnTo>
                      <a:pt x="101" y="39"/>
                    </a:lnTo>
                    <a:lnTo>
                      <a:pt x="101" y="47"/>
                    </a:lnTo>
                    <a:lnTo>
                      <a:pt x="95" y="47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106" y="65"/>
                    </a:moveTo>
                    <a:lnTo>
                      <a:pt x="116" y="65"/>
                    </a:lnTo>
                    <a:lnTo>
                      <a:pt x="116" y="76"/>
                    </a:lnTo>
                    <a:lnTo>
                      <a:pt x="106" y="76"/>
                    </a:lnTo>
                    <a:lnTo>
                      <a:pt x="106" y="65"/>
                    </a:lnTo>
                    <a:lnTo>
                      <a:pt x="106" y="65"/>
                    </a:lnTo>
                    <a:close/>
                    <a:moveTo>
                      <a:pt x="93" y="65"/>
                    </a:moveTo>
                    <a:lnTo>
                      <a:pt x="103" y="65"/>
                    </a:lnTo>
                    <a:lnTo>
                      <a:pt x="103" y="76"/>
                    </a:lnTo>
                    <a:lnTo>
                      <a:pt x="93" y="76"/>
                    </a:lnTo>
                    <a:lnTo>
                      <a:pt x="93" y="65"/>
                    </a:lnTo>
                    <a:lnTo>
                      <a:pt x="93" y="65"/>
                    </a:lnTo>
                    <a:close/>
                    <a:moveTo>
                      <a:pt x="48" y="56"/>
                    </a:moveTo>
                    <a:lnTo>
                      <a:pt x="37" y="56"/>
                    </a:lnTo>
                    <a:lnTo>
                      <a:pt x="37" y="44"/>
                    </a:lnTo>
                    <a:lnTo>
                      <a:pt x="48" y="44"/>
                    </a:lnTo>
                    <a:lnTo>
                      <a:pt x="48" y="56"/>
                    </a:lnTo>
                    <a:lnTo>
                      <a:pt x="48" y="56"/>
                    </a:lnTo>
                    <a:close/>
                    <a:moveTo>
                      <a:pt x="98" y="22"/>
                    </a:moveTo>
                    <a:lnTo>
                      <a:pt x="78" y="41"/>
                    </a:lnTo>
                    <a:lnTo>
                      <a:pt x="65" y="53"/>
                    </a:lnTo>
                    <a:lnTo>
                      <a:pt x="65" y="59"/>
                    </a:lnTo>
                    <a:lnTo>
                      <a:pt x="68" y="59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126" y="84"/>
                    </a:lnTo>
                    <a:lnTo>
                      <a:pt x="126" y="59"/>
                    </a:lnTo>
                    <a:lnTo>
                      <a:pt x="129" y="59"/>
                    </a:lnTo>
                    <a:lnTo>
                      <a:pt x="129" y="55"/>
                    </a:lnTo>
                    <a:lnTo>
                      <a:pt x="116" y="41"/>
                    </a:lnTo>
                    <a:lnTo>
                      <a:pt x="98" y="22"/>
                    </a:lnTo>
                    <a:lnTo>
                      <a:pt x="98" y="22"/>
                    </a:lnTo>
                    <a:close/>
                    <a:moveTo>
                      <a:pt x="14" y="44"/>
                    </a:moveTo>
                    <a:lnTo>
                      <a:pt x="25" y="44"/>
                    </a:lnTo>
                    <a:lnTo>
                      <a:pt x="25" y="56"/>
                    </a:lnTo>
                    <a:lnTo>
                      <a:pt x="14" y="56"/>
                    </a:lnTo>
                    <a:lnTo>
                      <a:pt x="14" y="44"/>
                    </a:lnTo>
                    <a:lnTo>
                      <a:pt x="14" y="44"/>
                    </a:lnTo>
                    <a:close/>
                    <a:moveTo>
                      <a:pt x="33" y="19"/>
                    </a:moveTo>
                    <a:lnTo>
                      <a:pt x="33" y="19"/>
                    </a:lnTo>
                    <a:lnTo>
                      <a:pt x="36" y="21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7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0" y="27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30" y="21"/>
                    </a:lnTo>
                    <a:lnTo>
                      <a:pt x="33" y="19"/>
                    </a:lnTo>
                    <a:lnTo>
                      <a:pt x="33" y="19"/>
                    </a:lnTo>
                    <a:close/>
                    <a:moveTo>
                      <a:pt x="14" y="65"/>
                    </a:moveTo>
                    <a:lnTo>
                      <a:pt x="25" y="65"/>
                    </a:lnTo>
                    <a:lnTo>
                      <a:pt x="25" y="76"/>
                    </a:lnTo>
                    <a:lnTo>
                      <a:pt x="14" y="76"/>
                    </a:lnTo>
                    <a:lnTo>
                      <a:pt x="14" y="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1569423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1621426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2392395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2444398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3215367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3267370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4038339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4090342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4861311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4913314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5684283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5736286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6507255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6559258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7330227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7382230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D956D01-894C-5E4B-8B17-3555688DE5CA}"/>
                </a:ext>
              </a:extLst>
            </p:cNvPr>
            <p:cNvSpPr/>
            <p:nvPr/>
          </p:nvSpPr>
          <p:spPr bwMode="gray">
            <a:xfrm>
              <a:off x="8153200" y="2089295"/>
              <a:ext cx="599274" cy="599274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25A87C1-FDD8-EF4B-948E-FB030AE86BDB}"/>
                </a:ext>
              </a:extLst>
            </p:cNvPr>
            <p:cNvSpPr/>
            <p:nvPr/>
          </p:nvSpPr>
          <p:spPr bwMode="gray">
            <a:xfrm>
              <a:off x="8205203" y="2141298"/>
              <a:ext cx="495268" cy="495268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" name="Freeform 841"/>
            <p:cNvSpPr>
              <a:spLocks noChangeAspect="1" noEditPoints="1"/>
            </p:cNvSpPr>
            <p:nvPr/>
          </p:nvSpPr>
          <p:spPr bwMode="auto">
            <a:xfrm>
              <a:off x="1664515" y="2184387"/>
              <a:ext cx="409091" cy="409091"/>
            </a:xfrm>
            <a:custGeom>
              <a:avLst/>
              <a:gdLst>
                <a:gd name="T0" fmla="*/ 160 w 512"/>
                <a:gd name="T1" fmla="*/ 334 h 512"/>
                <a:gd name="T2" fmla="*/ 128 w 512"/>
                <a:gd name="T3" fmla="*/ 352 h 512"/>
                <a:gd name="T4" fmla="*/ 352 w 512"/>
                <a:gd name="T5" fmla="*/ 352 h 512"/>
                <a:gd name="T6" fmla="*/ 384 w 512"/>
                <a:gd name="T7" fmla="*/ 329 h 512"/>
                <a:gd name="T8" fmla="*/ 352 w 512"/>
                <a:gd name="T9" fmla="*/ 352 h 512"/>
                <a:gd name="T10" fmla="*/ 394 w 512"/>
                <a:gd name="T11" fmla="*/ 300 h 512"/>
                <a:gd name="T12" fmla="*/ 117 w 512"/>
                <a:gd name="T13" fmla="*/ 297 h 512"/>
                <a:gd name="T14" fmla="*/ 158 w 512"/>
                <a:gd name="T15" fmla="*/ 224 h 512"/>
                <a:gd name="T16" fmla="*/ 394 w 512"/>
                <a:gd name="T17" fmla="*/ 266 h 512"/>
                <a:gd name="T18" fmla="*/ 181 w 512"/>
                <a:gd name="T19" fmla="*/ 266 h 512"/>
                <a:gd name="T20" fmla="*/ 138 w 512"/>
                <a:gd name="T21" fmla="*/ 266 h 512"/>
                <a:gd name="T22" fmla="*/ 181 w 512"/>
                <a:gd name="T23" fmla="*/ 266 h 512"/>
                <a:gd name="T24" fmla="*/ 288 w 512"/>
                <a:gd name="T25" fmla="*/ 256 h 512"/>
                <a:gd name="T26" fmla="*/ 213 w 512"/>
                <a:gd name="T27" fmla="*/ 266 h 512"/>
                <a:gd name="T28" fmla="*/ 288 w 512"/>
                <a:gd name="T29" fmla="*/ 277 h 512"/>
                <a:gd name="T30" fmla="*/ 373 w 512"/>
                <a:gd name="T31" fmla="*/ 266 h 512"/>
                <a:gd name="T32" fmla="*/ 330 w 512"/>
                <a:gd name="T33" fmla="*/ 266 h 512"/>
                <a:gd name="T34" fmla="*/ 373 w 512"/>
                <a:gd name="T35" fmla="*/ 266 h 512"/>
                <a:gd name="T36" fmla="*/ 256 w 512"/>
                <a:gd name="T37" fmla="*/ 512 h 512"/>
                <a:gd name="T38" fmla="*/ 256 w 512"/>
                <a:gd name="T39" fmla="*/ 0 h 512"/>
                <a:gd name="T40" fmla="*/ 416 w 512"/>
                <a:gd name="T41" fmla="*/ 266 h 512"/>
                <a:gd name="T42" fmla="*/ 370 w 512"/>
                <a:gd name="T43" fmla="*/ 202 h 512"/>
                <a:gd name="T44" fmla="*/ 394 w 512"/>
                <a:gd name="T45" fmla="*/ 192 h 512"/>
                <a:gd name="T46" fmla="*/ 363 w 512"/>
                <a:gd name="T47" fmla="*/ 181 h 512"/>
                <a:gd name="T48" fmla="*/ 350 w 512"/>
                <a:gd name="T49" fmla="*/ 144 h 512"/>
                <a:gd name="T50" fmla="*/ 202 w 512"/>
                <a:gd name="T51" fmla="*/ 117 h 512"/>
                <a:gd name="T52" fmla="*/ 160 w 512"/>
                <a:gd name="T53" fmla="*/ 146 h 512"/>
                <a:gd name="T54" fmla="*/ 128 w 512"/>
                <a:gd name="T55" fmla="*/ 181 h 512"/>
                <a:gd name="T56" fmla="*/ 128 w 512"/>
                <a:gd name="T57" fmla="*/ 202 h 512"/>
                <a:gd name="T58" fmla="*/ 140 w 512"/>
                <a:gd name="T59" fmla="*/ 205 h 512"/>
                <a:gd name="T60" fmla="*/ 96 w 512"/>
                <a:gd name="T61" fmla="*/ 298 h 512"/>
                <a:gd name="T62" fmla="*/ 106 w 512"/>
                <a:gd name="T63" fmla="*/ 316 h 512"/>
                <a:gd name="T64" fmla="*/ 106 w 512"/>
                <a:gd name="T65" fmla="*/ 320 h 512"/>
                <a:gd name="T66" fmla="*/ 106 w 512"/>
                <a:gd name="T67" fmla="*/ 320 h 512"/>
                <a:gd name="T68" fmla="*/ 117 w 512"/>
                <a:gd name="T69" fmla="*/ 373 h 512"/>
                <a:gd name="T70" fmla="*/ 181 w 512"/>
                <a:gd name="T71" fmla="*/ 362 h 512"/>
                <a:gd name="T72" fmla="*/ 261 w 512"/>
                <a:gd name="T73" fmla="*/ 341 h 512"/>
                <a:gd name="T74" fmla="*/ 330 w 512"/>
                <a:gd name="T75" fmla="*/ 362 h 512"/>
                <a:gd name="T76" fmla="*/ 394 w 512"/>
                <a:gd name="T77" fmla="*/ 373 h 512"/>
                <a:gd name="T78" fmla="*/ 405 w 512"/>
                <a:gd name="T79" fmla="*/ 319 h 512"/>
                <a:gd name="T80" fmla="*/ 416 w 512"/>
                <a:gd name="T81" fmla="*/ 297 h 512"/>
                <a:gd name="T82" fmla="*/ 331 w 512"/>
                <a:gd name="T83" fmla="*/ 153 h 512"/>
                <a:gd name="T84" fmla="*/ 202 w 512"/>
                <a:gd name="T85" fmla="*/ 138 h 512"/>
                <a:gd name="T86" fmla="*/ 164 w 512"/>
                <a:gd name="T87" fmla="*/ 202 h 512"/>
                <a:gd name="T88" fmla="*/ 331 w 512"/>
                <a:gd name="T89" fmla="*/ 1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512">
                  <a:moveTo>
                    <a:pt x="128" y="327"/>
                  </a:moveTo>
                  <a:cubicBezTo>
                    <a:pt x="137" y="330"/>
                    <a:pt x="147" y="332"/>
                    <a:pt x="160" y="334"/>
                  </a:cubicBezTo>
                  <a:cubicBezTo>
                    <a:pt x="160" y="352"/>
                    <a:pt x="160" y="352"/>
                    <a:pt x="160" y="352"/>
                  </a:cubicBezTo>
                  <a:cubicBezTo>
                    <a:pt x="128" y="352"/>
                    <a:pt x="128" y="352"/>
                    <a:pt x="128" y="352"/>
                  </a:cubicBezTo>
                  <a:lnTo>
                    <a:pt x="128" y="327"/>
                  </a:lnTo>
                  <a:close/>
                  <a:moveTo>
                    <a:pt x="352" y="352"/>
                  </a:moveTo>
                  <a:cubicBezTo>
                    <a:pt x="384" y="352"/>
                    <a:pt x="384" y="352"/>
                    <a:pt x="384" y="352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375" y="332"/>
                    <a:pt x="364" y="334"/>
                    <a:pt x="352" y="336"/>
                  </a:cubicBezTo>
                  <a:lnTo>
                    <a:pt x="352" y="352"/>
                  </a:lnTo>
                  <a:close/>
                  <a:moveTo>
                    <a:pt x="394" y="298"/>
                  </a:moveTo>
                  <a:cubicBezTo>
                    <a:pt x="394" y="299"/>
                    <a:pt x="394" y="299"/>
                    <a:pt x="394" y="300"/>
                  </a:cubicBezTo>
                  <a:cubicBezTo>
                    <a:pt x="392" y="302"/>
                    <a:pt x="374" y="320"/>
                    <a:pt x="261" y="320"/>
                  </a:cubicBezTo>
                  <a:cubicBezTo>
                    <a:pt x="139" y="320"/>
                    <a:pt x="119" y="300"/>
                    <a:pt x="117" y="297"/>
                  </a:cubicBezTo>
                  <a:cubicBezTo>
                    <a:pt x="117" y="266"/>
                    <a:pt x="117" y="266"/>
                    <a:pt x="117" y="266"/>
                  </a:cubicBezTo>
                  <a:cubicBezTo>
                    <a:pt x="117" y="243"/>
                    <a:pt x="135" y="224"/>
                    <a:pt x="158" y="224"/>
                  </a:cubicBezTo>
                  <a:cubicBezTo>
                    <a:pt x="354" y="224"/>
                    <a:pt x="354" y="224"/>
                    <a:pt x="354" y="224"/>
                  </a:cubicBezTo>
                  <a:cubicBezTo>
                    <a:pt x="376" y="224"/>
                    <a:pt x="394" y="243"/>
                    <a:pt x="394" y="266"/>
                  </a:cubicBezTo>
                  <a:lnTo>
                    <a:pt x="394" y="298"/>
                  </a:lnTo>
                  <a:close/>
                  <a:moveTo>
                    <a:pt x="181" y="266"/>
                  </a:moveTo>
                  <a:cubicBezTo>
                    <a:pt x="181" y="255"/>
                    <a:pt x="171" y="245"/>
                    <a:pt x="160" y="245"/>
                  </a:cubicBezTo>
                  <a:cubicBezTo>
                    <a:pt x="148" y="245"/>
                    <a:pt x="138" y="255"/>
                    <a:pt x="138" y="266"/>
                  </a:cubicBezTo>
                  <a:cubicBezTo>
                    <a:pt x="138" y="278"/>
                    <a:pt x="148" y="288"/>
                    <a:pt x="160" y="288"/>
                  </a:cubicBezTo>
                  <a:cubicBezTo>
                    <a:pt x="171" y="288"/>
                    <a:pt x="181" y="278"/>
                    <a:pt x="181" y="266"/>
                  </a:cubicBezTo>
                  <a:close/>
                  <a:moveTo>
                    <a:pt x="298" y="266"/>
                  </a:moveTo>
                  <a:cubicBezTo>
                    <a:pt x="298" y="260"/>
                    <a:pt x="294" y="256"/>
                    <a:pt x="288" y="256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18" y="256"/>
                    <a:pt x="213" y="260"/>
                    <a:pt x="213" y="266"/>
                  </a:cubicBezTo>
                  <a:cubicBezTo>
                    <a:pt x="213" y="272"/>
                    <a:pt x="218" y="277"/>
                    <a:pt x="224" y="277"/>
                  </a:cubicBezTo>
                  <a:cubicBezTo>
                    <a:pt x="288" y="277"/>
                    <a:pt x="288" y="277"/>
                    <a:pt x="288" y="277"/>
                  </a:cubicBezTo>
                  <a:cubicBezTo>
                    <a:pt x="294" y="277"/>
                    <a:pt x="298" y="272"/>
                    <a:pt x="298" y="266"/>
                  </a:cubicBezTo>
                  <a:close/>
                  <a:moveTo>
                    <a:pt x="373" y="266"/>
                  </a:moveTo>
                  <a:cubicBezTo>
                    <a:pt x="373" y="255"/>
                    <a:pt x="363" y="245"/>
                    <a:pt x="352" y="245"/>
                  </a:cubicBezTo>
                  <a:cubicBezTo>
                    <a:pt x="340" y="245"/>
                    <a:pt x="330" y="255"/>
                    <a:pt x="330" y="266"/>
                  </a:cubicBezTo>
                  <a:cubicBezTo>
                    <a:pt x="330" y="278"/>
                    <a:pt x="340" y="288"/>
                    <a:pt x="352" y="288"/>
                  </a:cubicBezTo>
                  <a:cubicBezTo>
                    <a:pt x="363" y="288"/>
                    <a:pt x="373" y="278"/>
                    <a:pt x="373" y="266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66"/>
                  </a:moveTo>
                  <a:cubicBezTo>
                    <a:pt x="416" y="237"/>
                    <a:pt x="397" y="213"/>
                    <a:pt x="371" y="205"/>
                  </a:cubicBezTo>
                  <a:cubicBezTo>
                    <a:pt x="370" y="202"/>
                    <a:pt x="370" y="202"/>
                    <a:pt x="370" y="202"/>
                  </a:cubicBezTo>
                  <a:cubicBezTo>
                    <a:pt x="384" y="202"/>
                    <a:pt x="384" y="202"/>
                    <a:pt x="384" y="202"/>
                  </a:cubicBezTo>
                  <a:cubicBezTo>
                    <a:pt x="390" y="202"/>
                    <a:pt x="394" y="198"/>
                    <a:pt x="394" y="192"/>
                  </a:cubicBezTo>
                  <a:cubicBezTo>
                    <a:pt x="394" y="186"/>
                    <a:pt x="390" y="181"/>
                    <a:pt x="384" y="181"/>
                  </a:cubicBezTo>
                  <a:cubicBezTo>
                    <a:pt x="363" y="181"/>
                    <a:pt x="363" y="181"/>
                    <a:pt x="363" y="181"/>
                  </a:cubicBezTo>
                  <a:cubicBezTo>
                    <a:pt x="351" y="146"/>
                    <a:pt x="351" y="146"/>
                    <a:pt x="351" y="146"/>
                  </a:cubicBezTo>
                  <a:cubicBezTo>
                    <a:pt x="351" y="145"/>
                    <a:pt x="351" y="145"/>
                    <a:pt x="350" y="144"/>
                  </a:cubicBezTo>
                  <a:cubicBezTo>
                    <a:pt x="350" y="143"/>
                    <a:pt x="336" y="117"/>
                    <a:pt x="309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6" y="117"/>
                    <a:pt x="161" y="143"/>
                    <a:pt x="161" y="144"/>
                  </a:cubicBezTo>
                  <a:cubicBezTo>
                    <a:pt x="161" y="145"/>
                    <a:pt x="160" y="145"/>
                    <a:pt x="160" y="146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2" y="181"/>
                    <a:pt x="117" y="186"/>
                    <a:pt x="117" y="192"/>
                  </a:cubicBezTo>
                  <a:cubicBezTo>
                    <a:pt x="117" y="198"/>
                    <a:pt x="122" y="202"/>
                    <a:pt x="128" y="202"/>
                  </a:cubicBezTo>
                  <a:cubicBezTo>
                    <a:pt x="141" y="202"/>
                    <a:pt x="141" y="202"/>
                    <a:pt x="141" y="202"/>
                  </a:cubicBezTo>
                  <a:cubicBezTo>
                    <a:pt x="140" y="205"/>
                    <a:pt x="140" y="205"/>
                    <a:pt x="140" y="205"/>
                  </a:cubicBezTo>
                  <a:cubicBezTo>
                    <a:pt x="115" y="213"/>
                    <a:pt x="96" y="237"/>
                    <a:pt x="96" y="266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6"/>
                    <a:pt x="102" y="312"/>
                  </a:cubicBezTo>
                  <a:cubicBezTo>
                    <a:pt x="103" y="314"/>
                    <a:pt x="106" y="316"/>
                    <a:pt x="106" y="316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6" y="362"/>
                    <a:pt x="106" y="362"/>
                    <a:pt x="106" y="362"/>
                  </a:cubicBezTo>
                  <a:cubicBezTo>
                    <a:pt x="106" y="368"/>
                    <a:pt x="111" y="373"/>
                    <a:pt x="117" y="373"/>
                  </a:cubicBezTo>
                  <a:cubicBezTo>
                    <a:pt x="170" y="373"/>
                    <a:pt x="170" y="373"/>
                    <a:pt x="170" y="373"/>
                  </a:cubicBezTo>
                  <a:cubicBezTo>
                    <a:pt x="176" y="373"/>
                    <a:pt x="181" y="368"/>
                    <a:pt x="181" y="362"/>
                  </a:cubicBezTo>
                  <a:cubicBezTo>
                    <a:pt x="181" y="337"/>
                    <a:pt x="181" y="337"/>
                    <a:pt x="181" y="337"/>
                  </a:cubicBezTo>
                  <a:cubicBezTo>
                    <a:pt x="203" y="340"/>
                    <a:pt x="230" y="341"/>
                    <a:pt x="261" y="341"/>
                  </a:cubicBezTo>
                  <a:cubicBezTo>
                    <a:pt x="288" y="341"/>
                    <a:pt x="311" y="340"/>
                    <a:pt x="330" y="338"/>
                  </a:cubicBezTo>
                  <a:cubicBezTo>
                    <a:pt x="330" y="362"/>
                    <a:pt x="330" y="362"/>
                    <a:pt x="330" y="362"/>
                  </a:cubicBezTo>
                  <a:cubicBezTo>
                    <a:pt x="330" y="368"/>
                    <a:pt x="335" y="373"/>
                    <a:pt x="341" y="373"/>
                  </a:cubicBezTo>
                  <a:cubicBezTo>
                    <a:pt x="394" y="373"/>
                    <a:pt x="394" y="373"/>
                    <a:pt x="394" y="373"/>
                  </a:cubicBezTo>
                  <a:cubicBezTo>
                    <a:pt x="400" y="373"/>
                    <a:pt x="405" y="368"/>
                    <a:pt x="405" y="362"/>
                  </a:cubicBezTo>
                  <a:cubicBezTo>
                    <a:pt x="405" y="362"/>
                    <a:pt x="405" y="319"/>
                    <a:pt x="405" y="319"/>
                  </a:cubicBezTo>
                  <a:cubicBezTo>
                    <a:pt x="408" y="316"/>
                    <a:pt x="410" y="314"/>
                    <a:pt x="412" y="311"/>
                  </a:cubicBezTo>
                  <a:cubicBezTo>
                    <a:pt x="416" y="306"/>
                    <a:pt x="416" y="301"/>
                    <a:pt x="416" y="297"/>
                  </a:cubicBezTo>
                  <a:lnTo>
                    <a:pt x="416" y="266"/>
                  </a:lnTo>
                  <a:close/>
                  <a:moveTo>
                    <a:pt x="331" y="153"/>
                  </a:moveTo>
                  <a:cubicBezTo>
                    <a:pt x="329" y="151"/>
                    <a:pt x="321" y="138"/>
                    <a:pt x="309" y="138"/>
                  </a:cubicBezTo>
                  <a:cubicBezTo>
                    <a:pt x="202" y="138"/>
                    <a:pt x="202" y="138"/>
                    <a:pt x="202" y="138"/>
                  </a:cubicBezTo>
                  <a:cubicBezTo>
                    <a:pt x="190" y="138"/>
                    <a:pt x="182" y="150"/>
                    <a:pt x="180" y="153"/>
                  </a:cubicBezTo>
                  <a:cubicBezTo>
                    <a:pt x="164" y="202"/>
                    <a:pt x="164" y="202"/>
                    <a:pt x="164" y="202"/>
                  </a:cubicBezTo>
                  <a:cubicBezTo>
                    <a:pt x="348" y="202"/>
                    <a:pt x="348" y="202"/>
                    <a:pt x="348" y="202"/>
                  </a:cubicBezTo>
                  <a:lnTo>
                    <a:pt x="331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6" name="Group 422"/>
            <p:cNvGrpSpPr>
              <a:grpSpLocks noChangeAspect="1"/>
            </p:cNvGrpSpPr>
            <p:nvPr/>
          </p:nvGrpSpPr>
          <p:grpSpPr bwMode="auto">
            <a:xfrm>
              <a:off x="3309804" y="2183732"/>
              <a:ext cx="410400" cy="410400"/>
              <a:chOff x="3131" y="1617"/>
              <a:chExt cx="340" cy="340"/>
            </a:xfrm>
            <a:solidFill>
              <a:schemeClr val="accent5"/>
            </a:solidFill>
          </p:grpSpPr>
          <p:sp>
            <p:nvSpPr>
              <p:cNvPr id="97" name="Freeform 423"/>
              <p:cNvSpPr>
                <a:spLocks noEditPoints="1"/>
              </p:cNvSpPr>
              <p:nvPr/>
            </p:nvSpPr>
            <p:spPr bwMode="auto">
              <a:xfrm>
                <a:off x="3131" y="1617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267 w 512"/>
                  <a:gd name="T11" fmla="*/ 415 h 512"/>
                  <a:gd name="T12" fmla="*/ 256 w 512"/>
                  <a:gd name="T13" fmla="*/ 416 h 512"/>
                  <a:gd name="T14" fmla="*/ 244 w 512"/>
                  <a:gd name="T15" fmla="*/ 415 h 512"/>
                  <a:gd name="T16" fmla="*/ 142 w 512"/>
                  <a:gd name="T17" fmla="*/ 305 h 512"/>
                  <a:gd name="T18" fmla="*/ 151 w 512"/>
                  <a:gd name="T19" fmla="*/ 263 h 512"/>
                  <a:gd name="T20" fmla="*/ 164 w 512"/>
                  <a:gd name="T21" fmla="*/ 241 h 512"/>
                  <a:gd name="T22" fmla="*/ 171 w 512"/>
                  <a:gd name="T23" fmla="*/ 232 h 512"/>
                  <a:gd name="T24" fmla="*/ 204 w 512"/>
                  <a:gd name="T25" fmla="*/ 189 h 512"/>
                  <a:gd name="T26" fmla="*/ 234 w 512"/>
                  <a:gd name="T27" fmla="*/ 116 h 512"/>
                  <a:gd name="T28" fmla="*/ 254 w 512"/>
                  <a:gd name="T29" fmla="*/ 96 h 512"/>
                  <a:gd name="T30" fmla="*/ 255 w 512"/>
                  <a:gd name="T31" fmla="*/ 96 h 512"/>
                  <a:gd name="T32" fmla="*/ 257 w 512"/>
                  <a:gd name="T33" fmla="*/ 96 h 512"/>
                  <a:gd name="T34" fmla="*/ 258 w 512"/>
                  <a:gd name="T35" fmla="*/ 96 h 512"/>
                  <a:gd name="T36" fmla="*/ 277 w 512"/>
                  <a:gd name="T37" fmla="*/ 116 h 512"/>
                  <a:gd name="T38" fmla="*/ 307 w 512"/>
                  <a:gd name="T39" fmla="*/ 189 h 512"/>
                  <a:gd name="T40" fmla="*/ 341 w 512"/>
                  <a:gd name="T41" fmla="*/ 232 h 512"/>
                  <a:gd name="T42" fmla="*/ 348 w 512"/>
                  <a:gd name="T43" fmla="*/ 241 h 512"/>
                  <a:gd name="T44" fmla="*/ 361 w 512"/>
                  <a:gd name="T45" fmla="*/ 263 h 512"/>
                  <a:gd name="T46" fmla="*/ 369 w 512"/>
                  <a:gd name="T47" fmla="*/ 305 h 512"/>
                  <a:gd name="T48" fmla="*/ 267 w 512"/>
                  <a:gd name="T49" fmla="*/ 41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267" y="415"/>
                    </a:moveTo>
                    <a:cubicBezTo>
                      <a:pt x="267" y="415"/>
                      <a:pt x="262" y="416"/>
                      <a:pt x="256" y="416"/>
                    </a:cubicBezTo>
                    <a:cubicBezTo>
                      <a:pt x="249" y="416"/>
                      <a:pt x="244" y="415"/>
                      <a:pt x="244" y="415"/>
                    </a:cubicBezTo>
                    <a:cubicBezTo>
                      <a:pt x="186" y="409"/>
                      <a:pt x="142" y="362"/>
                      <a:pt x="142" y="305"/>
                    </a:cubicBezTo>
                    <a:cubicBezTo>
                      <a:pt x="142" y="290"/>
                      <a:pt x="148" y="270"/>
                      <a:pt x="151" y="263"/>
                    </a:cubicBezTo>
                    <a:cubicBezTo>
                      <a:pt x="153" y="256"/>
                      <a:pt x="158" y="249"/>
                      <a:pt x="164" y="241"/>
                    </a:cubicBezTo>
                    <a:cubicBezTo>
                      <a:pt x="165" y="239"/>
                      <a:pt x="167" y="236"/>
                      <a:pt x="171" y="232"/>
                    </a:cubicBezTo>
                    <a:cubicBezTo>
                      <a:pt x="179" y="222"/>
                      <a:pt x="192" y="206"/>
                      <a:pt x="204" y="189"/>
                    </a:cubicBezTo>
                    <a:cubicBezTo>
                      <a:pt x="216" y="171"/>
                      <a:pt x="230" y="143"/>
                      <a:pt x="234" y="116"/>
                    </a:cubicBezTo>
                    <a:cubicBezTo>
                      <a:pt x="234" y="104"/>
                      <a:pt x="243" y="96"/>
                      <a:pt x="254" y="96"/>
                    </a:cubicBezTo>
                    <a:cubicBezTo>
                      <a:pt x="254" y="96"/>
                      <a:pt x="254" y="96"/>
                      <a:pt x="255" y="96"/>
                    </a:cubicBezTo>
                    <a:cubicBezTo>
                      <a:pt x="255" y="96"/>
                      <a:pt x="256" y="96"/>
                      <a:pt x="257" y="96"/>
                    </a:cubicBezTo>
                    <a:cubicBezTo>
                      <a:pt x="257" y="96"/>
                      <a:pt x="257" y="96"/>
                      <a:pt x="258" y="96"/>
                    </a:cubicBezTo>
                    <a:cubicBezTo>
                      <a:pt x="269" y="96"/>
                      <a:pt x="277" y="104"/>
                      <a:pt x="277" y="116"/>
                    </a:cubicBezTo>
                    <a:cubicBezTo>
                      <a:pt x="281" y="143"/>
                      <a:pt x="296" y="171"/>
                      <a:pt x="307" y="189"/>
                    </a:cubicBezTo>
                    <a:cubicBezTo>
                      <a:pt x="319" y="206"/>
                      <a:pt x="333" y="222"/>
                      <a:pt x="341" y="232"/>
                    </a:cubicBezTo>
                    <a:cubicBezTo>
                      <a:pt x="344" y="236"/>
                      <a:pt x="346" y="239"/>
                      <a:pt x="348" y="241"/>
                    </a:cubicBezTo>
                    <a:cubicBezTo>
                      <a:pt x="354" y="249"/>
                      <a:pt x="358" y="256"/>
                      <a:pt x="361" y="263"/>
                    </a:cubicBezTo>
                    <a:cubicBezTo>
                      <a:pt x="364" y="270"/>
                      <a:pt x="369" y="290"/>
                      <a:pt x="369" y="305"/>
                    </a:cubicBezTo>
                    <a:cubicBezTo>
                      <a:pt x="369" y="362"/>
                      <a:pt x="326" y="409"/>
                      <a:pt x="267" y="41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424"/>
              <p:cNvSpPr>
                <a:spLocks/>
              </p:cNvSpPr>
              <p:nvPr/>
            </p:nvSpPr>
            <p:spPr bwMode="auto">
              <a:xfrm>
                <a:off x="3239" y="1695"/>
                <a:ext cx="123" cy="184"/>
              </a:xfrm>
              <a:custGeom>
                <a:avLst/>
                <a:gdLst>
                  <a:gd name="T0" fmla="*/ 168 w 185"/>
                  <a:gd name="T1" fmla="*/ 137 h 277"/>
                  <a:gd name="T2" fmla="*/ 161 w 185"/>
                  <a:gd name="T3" fmla="*/ 129 h 277"/>
                  <a:gd name="T4" fmla="*/ 127 w 185"/>
                  <a:gd name="T5" fmla="*/ 84 h 277"/>
                  <a:gd name="T6" fmla="*/ 93 w 185"/>
                  <a:gd name="T7" fmla="*/ 1 h 277"/>
                  <a:gd name="T8" fmla="*/ 93 w 185"/>
                  <a:gd name="T9" fmla="*/ 0 h 277"/>
                  <a:gd name="T10" fmla="*/ 92 w 185"/>
                  <a:gd name="T11" fmla="*/ 0 h 277"/>
                  <a:gd name="T12" fmla="*/ 92 w 185"/>
                  <a:gd name="T13" fmla="*/ 1 h 277"/>
                  <a:gd name="T14" fmla="*/ 59 w 185"/>
                  <a:gd name="T15" fmla="*/ 84 h 277"/>
                  <a:gd name="T16" fmla="*/ 24 w 185"/>
                  <a:gd name="T17" fmla="*/ 129 h 277"/>
                  <a:gd name="T18" fmla="*/ 18 w 185"/>
                  <a:gd name="T19" fmla="*/ 137 h 277"/>
                  <a:gd name="T20" fmla="*/ 7 w 185"/>
                  <a:gd name="T21" fmla="*/ 154 h 277"/>
                  <a:gd name="T22" fmla="*/ 0 w 185"/>
                  <a:gd name="T23" fmla="*/ 188 h 277"/>
                  <a:gd name="T24" fmla="*/ 83 w 185"/>
                  <a:gd name="T25" fmla="*/ 277 h 277"/>
                  <a:gd name="T26" fmla="*/ 93 w 185"/>
                  <a:gd name="T27" fmla="*/ 277 h 277"/>
                  <a:gd name="T28" fmla="*/ 102 w 185"/>
                  <a:gd name="T29" fmla="*/ 277 h 277"/>
                  <a:gd name="T30" fmla="*/ 185 w 185"/>
                  <a:gd name="T31" fmla="*/ 188 h 277"/>
                  <a:gd name="T32" fmla="*/ 178 w 185"/>
                  <a:gd name="T33" fmla="*/ 154 h 277"/>
                  <a:gd name="T34" fmla="*/ 168 w 185"/>
                  <a:gd name="T35" fmla="*/ 13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" h="277">
                    <a:moveTo>
                      <a:pt x="168" y="137"/>
                    </a:moveTo>
                    <a:cubicBezTo>
                      <a:pt x="166" y="135"/>
                      <a:pt x="164" y="132"/>
                      <a:pt x="161" y="129"/>
                    </a:cubicBezTo>
                    <a:cubicBezTo>
                      <a:pt x="153" y="119"/>
                      <a:pt x="139" y="102"/>
                      <a:pt x="127" y="84"/>
                    </a:cubicBezTo>
                    <a:cubicBezTo>
                      <a:pt x="113" y="63"/>
                      <a:pt x="97" y="33"/>
                      <a:pt x="93" y="1"/>
                    </a:cubicBezTo>
                    <a:cubicBezTo>
                      <a:pt x="93" y="1"/>
                      <a:pt x="93" y="1"/>
                      <a:pt x="93" y="0"/>
                    </a:cubicBezTo>
                    <a:cubicBezTo>
                      <a:pt x="93" y="0"/>
                      <a:pt x="93" y="0"/>
                      <a:pt x="92" y="0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88" y="33"/>
                      <a:pt x="72" y="63"/>
                      <a:pt x="59" y="84"/>
                    </a:cubicBezTo>
                    <a:cubicBezTo>
                      <a:pt x="46" y="102"/>
                      <a:pt x="32" y="119"/>
                      <a:pt x="24" y="129"/>
                    </a:cubicBezTo>
                    <a:cubicBezTo>
                      <a:pt x="21" y="132"/>
                      <a:pt x="19" y="135"/>
                      <a:pt x="18" y="137"/>
                    </a:cubicBezTo>
                    <a:cubicBezTo>
                      <a:pt x="13" y="143"/>
                      <a:pt x="9" y="149"/>
                      <a:pt x="7" y="154"/>
                    </a:cubicBezTo>
                    <a:cubicBezTo>
                      <a:pt x="5" y="160"/>
                      <a:pt x="0" y="177"/>
                      <a:pt x="0" y="188"/>
                    </a:cubicBezTo>
                    <a:cubicBezTo>
                      <a:pt x="0" y="234"/>
                      <a:pt x="36" y="272"/>
                      <a:pt x="83" y="277"/>
                    </a:cubicBezTo>
                    <a:cubicBezTo>
                      <a:pt x="83" y="277"/>
                      <a:pt x="88" y="277"/>
                      <a:pt x="93" y="277"/>
                    </a:cubicBezTo>
                    <a:cubicBezTo>
                      <a:pt x="98" y="277"/>
                      <a:pt x="102" y="277"/>
                      <a:pt x="102" y="277"/>
                    </a:cubicBezTo>
                    <a:cubicBezTo>
                      <a:pt x="150" y="272"/>
                      <a:pt x="185" y="234"/>
                      <a:pt x="185" y="188"/>
                    </a:cubicBezTo>
                    <a:cubicBezTo>
                      <a:pt x="185" y="177"/>
                      <a:pt x="180" y="160"/>
                      <a:pt x="178" y="154"/>
                    </a:cubicBezTo>
                    <a:cubicBezTo>
                      <a:pt x="176" y="149"/>
                      <a:pt x="172" y="143"/>
                      <a:pt x="168" y="13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490"/>
            <p:cNvGrpSpPr>
              <a:grpSpLocks noChangeAspect="1"/>
            </p:cNvGrpSpPr>
            <p:nvPr/>
          </p:nvGrpSpPr>
          <p:grpSpPr bwMode="auto">
            <a:xfrm>
              <a:off x="2486832" y="2183732"/>
              <a:ext cx="410400" cy="410400"/>
              <a:chOff x="-10" y="1542"/>
              <a:chExt cx="340" cy="340"/>
            </a:xfrm>
            <a:solidFill>
              <a:schemeClr val="accent5"/>
            </a:solidFill>
          </p:grpSpPr>
          <p:sp>
            <p:nvSpPr>
              <p:cNvPr id="101" name="Freeform 491"/>
              <p:cNvSpPr>
                <a:spLocks noEditPoints="1"/>
              </p:cNvSpPr>
              <p:nvPr/>
            </p:nvSpPr>
            <p:spPr bwMode="auto">
              <a:xfrm>
                <a:off x="-10" y="1542"/>
                <a:ext cx="340" cy="340"/>
              </a:xfrm>
              <a:custGeom>
                <a:avLst/>
                <a:gdLst>
                  <a:gd name="T0" fmla="*/ 0 w 512"/>
                  <a:gd name="T1" fmla="*/ 256 h 512"/>
                  <a:gd name="T2" fmla="*/ 512 w 512"/>
                  <a:gd name="T3" fmla="*/ 256 h 512"/>
                  <a:gd name="T4" fmla="*/ 245 w 512"/>
                  <a:gd name="T5" fmla="*/ 106 h 512"/>
                  <a:gd name="T6" fmla="*/ 266 w 512"/>
                  <a:gd name="T7" fmla="*/ 106 h 512"/>
                  <a:gd name="T8" fmla="*/ 256 w 512"/>
                  <a:gd name="T9" fmla="*/ 138 h 512"/>
                  <a:gd name="T10" fmla="*/ 245 w 512"/>
                  <a:gd name="T11" fmla="*/ 106 h 512"/>
                  <a:gd name="T12" fmla="*/ 158 w 512"/>
                  <a:gd name="T13" fmla="*/ 143 h 512"/>
                  <a:gd name="T14" fmla="*/ 173 w 512"/>
                  <a:gd name="T15" fmla="*/ 173 h 512"/>
                  <a:gd name="T16" fmla="*/ 158 w 512"/>
                  <a:gd name="T17" fmla="*/ 173 h 512"/>
                  <a:gd name="T18" fmla="*/ 143 w 512"/>
                  <a:gd name="T19" fmla="*/ 143 h 512"/>
                  <a:gd name="T20" fmla="*/ 106 w 512"/>
                  <a:gd name="T21" fmla="*/ 266 h 512"/>
                  <a:gd name="T22" fmla="*/ 106 w 512"/>
                  <a:gd name="T23" fmla="*/ 245 h 512"/>
                  <a:gd name="T24" fmla="*/ 138 w 512"/>
                  <a:gd name="T25" fmla="*/ 256 h 512"/>
                  <a:gd name="T26" fmla="*/ 173 w 512"/>
                  <a:gd name="T27" fmla="*/ 354 h 512"/>
                  <a:gd name="T28" fmla="*/ 150 w 512"/>
                  <a:gd name="T29" fmla="*/ 372 h 512"/>
                  <a:gd name="T30" fmla="*/ 143 w 512"/>
                  <a:gd name="T31" fmla="*/ 354 h 512"/>
                  <a:gd name="T32" fmla="*/ 173 w 512"/>
                  <a:gd name="T33" fmla="*/ 339 h 512"/>
                  <a:gd name="T34" fmla="*/ 266 w 512"/>
                  <a:gd name="T35" fmla="*/ 405 h 512"/>
                  <a:gd name="T36" fmla="*/ 245 w 512"/>
                  <a:gd name="T37" fmla="*/ 405 h 512"/>
                  <a:gd name="T38" fmla="*/ 256 w 512"/>
                  <a:gd name="T39" fmla="*/ 373 h 512"/>
                  <a:gd name="T40" fmla="*/ 266 w 512"/>
                  <a:gd name="T41" fmla="*/ 405 h 512"/>
                  <a:gd name="T42" fmla="*/ 160 w 512"/>
                  <a:gd name="T43" fmla="*/ 256 h 512"/>
                  <a:gd name="T44" fmla="*/ 352 w 512"/>
                  <a:gd name="T45" fmla="*/ 256 h 512"/>
                  <a:gd name="T46" fmla="*/ 369 w 512"/>
                  <a:gd name="T47" fmla="*/ 369 h 512"/>
                  <a:gd name="T48" fmla="*/ 354 w 512"/>
                  <a:gd name="T49" fmla="*/ 369 h 512"/>
                  <a:gd name="T50" fmla="*/ 339 w 512"/>
                  <a:gd name="T51" fmla="*/ 339 h 512"/>
                  <a:gd name="T52" fmla="*/ 369 w 512"/>
                  <a:gd name="T53" fmla="*/ 354 h 512"/>
                  <a:gd name="T54" fmla="*/ 369 w 512"/>
                  <a:gd name="T55" fmla="*/ 158 h 512"/>
                  <a:gd name="T56" fmla="*/ 346 w 512"/>
                  <a:gd name="T57" fmla="*/ 176 h 512"/>
                  <a:gd name="T58" fmla="*/ 339 w 512"/>
                  <a:gd name="T59" fmla="*/ 158 h 512"/>
                  <a:gd name="T60" fmla="*/ 369 w 512"/>
                  <a:gd name="T61" fmla="*/ 143 h 512"/>
                  <a:gd name="T62" fmla="*/ 405 w 512"/>
                  <a:gd name="T63" fmla="*/ 266 h 512"/>
                  <a:gd name="T64" fmla="*/ 373 w 512"/>
                  <a:gd name="T65" fmla="*/ 256 h 512"/>
                  <a:gd name="T66" fmla="*/ 405 w 512"/>
                  <a:gd name="T67" fmla="*/ 245 h 512"/>
                  <a:gd name="T68" fmla="*/ 405 w 512"/>
                  <a:gd name="T69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245" y="106"/>
                    </a:move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266" y="134"/>
                      <a:pt x="262" y="138"/>
                      <a:pt x="256" y="138"/>
                    </a:cubicBezTo>
                    <a:cubicBezTo>
                      <a:pt x="250" y="138"/>
                      <a:pt x="245" y="134"/>
                      <a:pt x="245" y="128"/>
                    </a:cubicBezTo>
                    <a:lnTo>
                      <a:pt x="245" y="106"/>
                    </a:lnTo>
                    <a:close/>
                    <a:moveTo>
                      <a:pt x="143" y="143"/>
                    </a:moveTo>
                    <a:cubicBezTo>
                      <a:pt x="147" y="138"/>
                      <a:pt x="153" y="138"/>
                      <a:pt x="158" y="143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7" y="162"/>
                      <a:pt x="177" y="169"/>
                      <a:pt x="173" y="173"/>
                    </a:cubicBezTo>
                    <a:cubicBezTo>
                      <a:pt x="171" y="175"/>
                      <a:pt x="168" y="176"/>
                      <a:pt x="165" y="176"/>
                    </a:cubicBezTo>
                    <a:cubicBezTo>
                      <a:pt x="162" y="176"/>
                      <a:pt x="160" y="175"/>
                      <a:pt x="158" y="173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38" y="153"/>
                      <a:pt x="138" y="147"/>
                      <a:pt x="143" y="143"/>
                    </a:cubicBezTo>
                    <a:close/>
                    <a:moveTo>
                      <a:pt x="128" y="266"/>
                    </a:move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4" y="245"/>
                      <a:pt x="138" y="250"/>
                      <a:pt x="138" y="256"/>
                    </a:cubicBezTo>
                    <a:cubicBezTo>
                      <a:pt x="138" y="262"/>
                      <a:pt x="134" y="266"/>
                      <a:pt x="128" y="266"/>
                    </a:cubicBezTo>
                    <a:close/>
                    <a:moveTo>
                      <a:pt x="173" y="354"/>
                    </a:move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56" y="371"/>
                      <a:pt x="153" y="372"/>
                      <a:pt x="150" y="372"/>
                    </a:cubicBezTo>
                    <a:cubicBezTo>
                      <a:pt x="147" y="372"/>
                      <a:pt x="145" y="371"/>
                      <a:pt x="143" y="369"/>
                    </a:cubicBezTo>
                    <a:cubicBezTo>
                      <a:pt x="138" y="365"/>
                      <a:pt x="138" y="358"/>
                      <a:pt x="143" y="354"/>
                    </a:cubicBezTo>
                    <a:cubicBezTo>
                      <a:pt x="158" y="339"/>
                      <a:pt x="158" y="339"/>
                      <a:pt x="158" y="339"/>
                    </a:cubicBezTo>
                    <a:cubicBezTo>
                      <a:pt x="162" y="334"/>
                      <a:pt x="169" y="334"/>
                      <a:pt x="173" y="339"/>
                    </a:cubicBezTo>
                    <a:cubicBezTo>
                      <a:pt x="177" y="343"/>
                      <a:pt x="177" y="350"/>
                      <a:pt x="173" y="354"/>
                    </a:cubicBezTo>
                    <a:close/>
                    <a:moveTo>
                      <a:pt x="266" y="405"/>
                    </a:move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78"/>
                      <a:pt x="250" y="373"/>
                      <a:pt x="256" y="373"/>
                    </a:cubicBezTo>
                    <a:cubicBezTo>
                      <a:pt x="262" y="373"/>
                      <a:pt x="266" y="378"/>
                      <a:pt x="266" y="384"/>
                    </a:cubicBezTo>
                    <a:lnTo>
                      <a:pt x="266" y="405"/>
                    </a:lnTo>
                    <a:close/>
                    <a:moveTo>
                      <a:pt x="256" y="352"/>
                    </a:moveTo>
                    <a:cubicBezTo>
                      <a:pt x="203" y="352"/>
                      <a:pt x="160" y="309"/>
                      <a:pt x="160" y="256"/>
                    </a:cubicBezTo>
                    <a:cubicBezTo>
                      <a:pt x="160" y="203"/>
                      <a:pt x="203" y="160"/>
                      <a:pt x="256" y="160"/>
                    </a:cubicBezTo>
                    <a:cubicBezTo>
                      <a:pt x="309" y="160"/>
                      <a:pt x="352" y="203"/>
                      <a:pt x="352" y="256"/>
                    </a:cubicBezTo>
                    <a:cubicBezTo>
                      <a:pt x="352" y="309"/>
                      <a:pt x="309" y="352"/>
                      <a:pt x="256" y="352"/>
                    </a:cubicBezTo>
                    <a:close/>
                    <a:moveTo>
                      <a:pt x="369" y="369"/>
                    </a:moveTo>
                    <a:cubicBezTo>
                      <a:pt x="367" y="371"/>
                      <a:pt x="364" y="372"/>
                      <a:pt x="361" y="372"/>
                    </a:cubicBezTo>
                    <a:cubicBezTo>
                      <a:pt x="359" y="372"/>
                      <a:pt x="356" y="371"/>
                      <a:pt x="354" y="369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4" y="350"/>
                      <a:pt x="334" y="343"/>
                      <a:pt x="339" y="339"/>
                    </a:cubicBezTo>
                    <a:cubicBezTo>
                      <a:pt x="343" y="334"/>
                      <a:pt x="350" y="334"/>
                      <a:pt x="354" y="339"/>
                    </a:cubicBezTo>
                    <a:cubicBezTo>
                      <a:pt x="369" y="354"/>
                      <a:pt x="369" y="354"/>
                      <a:pt x="369" y="354"/>
                    </a:cubicBezTo>
                    <a:cubicBezTo>
                      <a:pt x="373" y="358"/>
                      <a:pt x="373" y="365"/>
                      <a:pt x="369" y="369"/>
                    </a:cubicBezTo>
                    <a:close/>
                    <a:moveTo>
                      <a:pt x="369" y="158"/>
                    </a:moveTo>
                    <a:cubicBezTo>
                      <a:pt x="354" y="173"/>
                      <a:pt x="354" y="173"/>
                      <a:pt x="354" y="173"/>
                    </a:cubicBezTo>
                    <a:cubicBezTo>
                      <a:pt x="352" y="175"/>
                      <a:pt x="349" y="176"/>
                      <a:pt x="346" y="176"/>
                    </a:cubicBezTo>
                    <a:cubicBezTo>
                      <a:pt x="343" y="176"/>
                      <a:pt x="341" y="175"/>
                      <a:pt x="339" y="173"/>
                    </a:cubicBezTo>
                    <a:cubicBezTo>
                      <a:pt x="334" y="169"/>
                      <a:pt x="334" y="162"/>
                      <a:pt x="339" y="158"/>
                    </a:cubicBezTo>
                    <a:cubicBezTo>
                      <a:pt x="354" y="143"/>
                      <a:pt x="354" y="143"/>
                      <a:pt x="354" y="143"/>
                    </a:cubicBezTo>
                    <a:cubicBezTo>
                      <a:pt x="358" y="138"/>
                      <a:pt x="365" y="138"/>
                      <a:pt x="369" y="143"/>
                    </a:cubicBezTo>
                    <a:cubicBezTo>
                      <a:pt x="373" y="147"/>
                      <a:pt x="373" y="153"/>
                      <a:pt x="369" y="158"/>
                    </a:cubicBezTo>
                    <a:close/>
                    <a:moveTo>
                      <a:pt x="405" y="266"/>
                    </a:moveTo>
                    <a:cubicBezTo>
                      <a:pt x="384" y="266"/>
                      <a:pt x="384" y="266"/>
                      <a:pt x="384" y="266"/>
                    </a:cubicBezTo>
                    <a:cubicBezTo>
                      <a:pt x="378" y="266"/>
                      <a:pt x="373" y="262"/>
                      <a:pt x="373" y="256"/>
                    </a:cubicBezTo>
                    <a:cubicBezTo>
                      <a:pt x="373" y="250"/>
                      <a:pt x="378" y="245"/>
                      <a:pt x="384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Oval 492"/>
              <p:cNvSpPr>
                <a:spLocks noChangeArrowheads="1"/>
              </p:cNvSpPr>
              <p:nvPr/>
            </p:nvSpPr>
            <p:spPr bwMode="auto">
              <a:xfrm>
                <a:off x="110" y="1662"/>
                <a:ext cx="99" cy="99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3" name="Freeform 591"/>
            <p:cNvSpPr>
              <a:spLocks noChangeAspect="1" noEditPoints="1"/>
            </p:cNvSpPr>
            <p:nvPr/>
          </p:nvSpPr>
          <p:spPr bwMode="auto">
            <a:xfrm>
              <a:off x="4132776" y="2183732"/>
              <a:ext cx="410400" cy="410400"/>
            </a:xfrm>
            <a:custGeom>
              <a:avLst/>
              <a:gdLst>
                <a:gd name="T0" fmla="*/ 0 w 512"/>
                <a:gd name="T1" fmla="*/ 256 h 512"/>
                <a:gd name="T2" fmla="*/ 512 w 512"/>
                <a:gd name="T3" fmla="*/ 256 h 512"/>
                <a:gd name="T4" fmla="*/ 295 w 512"/>
                <a:gd name="T5" fmla="*/ 202 h 512"/>
                <a:gd name="T6" fmla="*/ 253 w 512"/>
                <a:gd name="T7" fmla="*/ 138 h 512"/>
                <a:gd name="T8" fmla="*/ 192 w 512"/>
                <a:gd name="T9" fmla="*/ 222 h 512"/>
                <a:gd name="T10" fmla="*/ 237 w 512"/>
                <a:gd name="T11" fmla="*/ 121 h 512"/>
                <a:gd name="T12" fmla="*/ 264 w 512"/>
                <a:gd name="T13" fmla="*/ 117 h 512"/>
                <a:gd name="T14" fmla="*/ 273 w 512"/>
                <a:gd name="T15" fmla="*/ 122 h 512"/>
                <a:gd name="T16" fmla="*/ 314 w 512"/>
                <a:gd name="T17" fmla="*/ 174 h 512"/>
                <a:gd name="T18" fmla="*/ 335 w 512"/>
                <a:gd name="T19" fmla="*/ 177 h 512"/>
                <a:gd name="T20" fmla="*/ 317 w 512"/>
                <a:gd name="T21" fmla="*/ 227 h 512"/>
                <a:gd name="T22" fmla="*/ 274 w 512"/>
                <a:gd name="T23" fmla="*/ 220 h 512"/>
                <a:gd name="T24" fmla="*/ 277 w 512"/>
                <a:gd name="T25" fmla="*/ 199 h 512"/>
                <a:gd name="T26" fmla="*/ 234 w 512"/>
                <a:gd name="T27" fmla="*/ 362 h 512"/>
                <a:gd name="T28" fmla="*/ 124 w 512"/>
                <a:gd name="T29" fmla="*/ 373 h 512"/>
                <a:gd name="T30" fmla="*/ 107 w 512"/>
                <a:gd name="T31" fmla="*/ 354 h 512"/>
                <a:gd name="T32" fmla="*/ 143 w 512"/>
                <a:gd name="T33" fmla="*/ 280 h 512"/>
                <a:gd name="T34" fmla="*/ 120 w 512"/>
                <a:gd name="T35" fmla="*/ 277 h 512"/>
                <a:gd name="T36" fmla="*/ 166 w 512"/>
                <a:gd name="T37" fmla="*/ 249 h 512"/>
                <a:gd name="T38" fmla="*/ 194 w 512"/>
                <a:gd name="T39" fmla="*/ 295 h 512"/>
                <a:gd name="T40" fmla="*/ 184 w 512"/>
                <a:gd name="T41" fmla="*/ 309 h 512"/>
                <a:gd name="T42" fmla="*/ 166 w 512"/>
                <a:gd name="T43" fmla="*/ 283 h 512"/>
                <a:gd name="T44" fmla="*/ 130 w 512"/>
                <a:gd name="T45" fmla="*/ 352 h 512"/>
                <a:gd name="T46" fmla="*/ 234 w 512"/>
                <a:gd name="T47" fmla="*/ 362 h 512"/>
                <a:gd name="T48" fmla="*/ 396 w 512"/>
                <a:gd name="T49" fmla="*/ 368 h 512"/>
                <a:gd name="T50" fmla="*/ 295 w 512"/>
                <a:gd name="T51" fmla="*/ 373 h 512"/>
                <a:gd name="T52" fmla="*/ 311 w 512"/>
                <a:gd name="T53" fmla="*/ 404 h 512"/>
                <a:gd name="T54" fmla="*/ 296 w 512"/>
                <a:gd name="T55" fmla="*/ 404 h 512"/>
                <a:gd name="T56" fmla="*/ 266 w 512"/>
                <a:gd name="T57" fmla="*/ 359 h 512"/>
                <a:gd name="T58" fmla="*/ 311 w 512"/>
                <a:gd name="T59" fmla="*/ 330 h 512"/>
                <a:gd name="T60" fmla="*/ 304 w 512"/>
                <a:gd name="T61" fmla="*/ 352 h 512"/>
                <a:gd name="T62" fmla="*/ 383 w 512"/>
                <a:gd name="T63" fmla="*/ 348 h 512"/>
                <a:gd name="T64" fmla="*/ 341 w 512"/>
                <a:gd name="T65" fmla="*/ 254 h 512"/>
                <a:gd name="T66" fmla="*/ 405 w 512"/>
                <a:gd name="T67" fmla="*/ 3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95" y="202"/>
                  </a:moveTo>
                  <a:cubicBezTo>
                    <a:pt x="258" y="138"/>
                    <a:pt x="258" y="138"/>
                    <a:pt x="258" y="13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03" y="224"/>
                    <a:pt x="197" y="225"/>
                    <a:pt x="192" y="222"/>
                  </a:cubicBezTo>
                  <a:cubicBezTo>
                    <a:pt x="186" y="219"/>
                    <a:pt x="185" y="212"/>
                    <a:pt x="188" y="207"/>
                  </a:cubicBezTo>
                  <a:cubicBezTo>
                    <a:pt x="237" y="121"/>
                    <a:pt x="237" y="121"/>
                    <a:pt x="237" y="121"/>
                  </a:cubicBezTo>
                  <a:cubicBezTo>
                    <a:pt x="239" y="118"/>
                    <a:pt x="243" y="116"/>
                    <a:pt x="247" y="116"/>
                  </a:cubicBezTo>
                  <a:cubicBezTo>
                    <a:pt x="264" y="117"/>
                    <a:pt x="264" y="117"/>
                    <a:pt x="264" y="117"/>
                  </a:cubicBezTo>
                  <a:cubicBezTo>
                    <a:pt x="264" y="117"/>
                    <a:pt x="264" y="117"/>
                    <a:pt x="264" y="117"/>
                  </a:cubicBezTo>
                  <a:cubicBezTo>
                    <a:pt x="267" y="117"/>
                    <a:pt x="271" y="118"/>
                    <a:pt x="273" y="122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4" y="174"/>
                    <a:pt x="314" y="174"/>
                    <a:pt x="314" y="174"/>
                  </a:cubicBezTo>
                  <a:cubicBezTo>
                    <a:pt x="315" y="168"/>
                    <a:pt x="320" y="164"/>
                    <a:pt x="326" y="165"/>
                  </a:cubicBezTo>
                  <a:cubicBezTo>
                    <a:pt x="332" y="166"/>
                    <a:pt x="336" y="171"/>
                    <a:pt x="335" y="177"/>
                  </a:cubicBezTo>
                  <a:cubicBezTo>
                    <a:pt x="327" y="219"/>
                    <a:pt x="327" y="219"/>
                    <a:pt x="327" y="219"/>
                  </a:cubicBezTo>
                  <a:cubicBezTo>
                    <a:pt x="326" y="224"/>
                    <a:pt x="322" y="227"/>
                    <a:pt x="317" y="227"/>
                  </a:cubicBezTo>
                  <a:cubicBezTo>
                    <a:pt x="316" y="227"/>
                    <a:pt x="315" y="227"/>
                    <a:pt x="315" y="227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68" y="219"/>
                    <a:pt x="264" y="213"/>
                    <a:pt x="265" y="207"/>
                  </a:cubicBezTo>
                  <a:cubicBezTo>
                    <a:pt x="266" y="202"/>
                    <a:pt x="271" y="198"/>
                    <a:pt x="277" y="199"/>
                  </a:cubicBezTo>
                  <a:lnTo>
                    <a:pt x="295" y="202"/>
                  </a:lnTo>
                  <a:close/>
                  <a:moveTo>
                    <a:pt x="234" y="362"/>
                  </a:moveTo>
                  <a:cubicBezTo>
                    <a:pt x="234" y="368"/>
                    <a:pt x="230" y="373"/>
                    <a:pt x="224" y="373"/>
                  </a:cubicBezTo>
                  <a:cubicBezTo>
                    <a:pt x="124" y="373"/>
                    <a:pt x="124" y="373"/>
                    <a:pt x="124" y="373"/>
                  </a:cubicBezTo>
                  <a:cubicBezTo>
                    <a:pt x="121" y="373"/>
                    <a:pt x="117" y="371"/>
                    <a:pt x="115" y="368"/>
                  </a:cubicBezTo>
                  <a:cubicBezTo>
                    <a:pt x="107" y="354"/>
                    <a:pt x="107" y="354"/>
                    <a:pt x="107" y="354"/>
                  </a:cubicBezTo>
                  <a:cubicBezTo>
                    <a:pt x="105" y="351"/>
                    <a:pt x="105" y="347"/>
                    <a:pt x="107" y="34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28" y="285"/>
                    <a:pt x="122" y="282"/>
                    <a:pt x="120" y="277"/>
                  </a:cubicBezTo>
                  <a:cubicBezTo>
                    <a:pt x="118" y="271"/>
                    <a:pt x="121" y="265"/>
                    <a:pt x="126" y="263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1" y="247"/>
                    <a:pt x="178" y="250"/>
                    <a:pt x="180" y="256"/>
                  </a:cubicBezTo>
                  <a:cubicBezTo>
                    <a:pt x="194" y="295"/>
                    <a:pt x="194" y="295"/>
                    <a:pt x="194" y="295"/>
                  </a:cubicBezTo>
                  <a:cubicBezTo>
                    <a:pt x="196" y="301"/>
                    <a:pt x="193" y="307"/>
                    <a:pt x="187" y="309"/>
                  </a:cubicBezTo>
                  <a:cubicBezTo>
                    <a:pt x="186" y="309"/>
                    <a:pt x="185" y="309"/>
                    <a:pt x="184" y="309"/>
                  </a:cubicBezTo>
                  <a:cubicBezTo>
                    <a:pt x="179" y="309"/>
                    <a:pt x="175" y="307"/>
                    <a:pt x="174" y="302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30" y="352"/>
                    <a:pt x="130" y="352"/>
                    <a:pt x="130" y="352"/>
                  </a:cubicBezTo>
                  <a:cubicBezTo>
                    <a:pt x="224" y="352"/>
                    <a:pt x="224" y="352"/>
                    <a:pt x="224" y="352"/>
                  </a:cubicBezTo>
                  <a:cubicBezTo>
                    <a:pt x="230" y="352"/>
                    <a:pt x="234" y="356"/>
                    <a:pt x="234" y="362"/>
                  </a:cubicBezTo>
                  <a:close/>
                  <a:moveTo>
                    <a:pt x="405" y="354"/>
                  </a:moveTo>
                  <a:cubicBezTo>
                    <a:pt x="396" y="368"/>
                    <a:pt x="396" y="368"/>
                    <a:pt x="396" y="368"/>
                  </a:cubicBezTo>
                  <a:cubicBezTo>
                    <a:pt x="394" y="371"/>
                    <a:pt x="391" y="373"/>
                    <a:pt x="387" y="373"/>
                  </a:cubicBezTo>
                  <a:cubicBezTo>
                    <a:pt x="295" y="373"/>
                    <a:pt x="295" y="373"/>
                    <a:pt x="295" y="373"/>
                  </a:cubicBezTo>
                  <a:cubicBezTo>
                    <a:pt x="311" y="389"/>
                    <a:pt x="311" y="389"/>
                    <a:pt x="311" y="389"/>
                  </a:cubicBezTo>
                  <a:cubicBezTo>
                    <a:pt x="315" y="393"/>
                    <a:pt x="315" y="400"/>
                    <a:pt x="311" y="404"/>
                  </a:cubicBezTo>
                  <a:cubicBezTo>
                    <a:pt x="309" y="406"/>
                    <a:pt x="306" y="407"/>
                    <a:pt x="303" y="407"/>
                  </a:cubicBezTo>
                  <a:cubicBezTo>
                    <a:pt x="300" y="407"/>
                    <a:pt x="298" y="406"/>
                    <a:pt x="296" y="404"/>
                  </a:cubicBezTo>
                  <a:cubicBezTo>
                    <a:pt x="266" y="374"/>
                    <a:pt x="266" y="374"/>
                    <a:pt x="266" y="374"/>
                  </a:cubicBezTo>
                  <a:cubicBezTo>
                    <a:pt x="262" y="370"/>
                    <a:pt x="262" y="363"/>
                    <a:pt x="266" y="359"/>
                  </a:cubicBezTo>
                  <a:cubicBezTo>
                    <a:pt x="296" y="330"/>
                    <a:pt x="296" y="330"/>
                    <a:pt x="296" y="330"/>
                  </a:cubicBezTo>
                  <a:cubicBezTo>
                    <a:pt x="300" y="325"/>
                    <a:pt x="307" y="325"/>
                    <a:pt x="311" y="330"/>
                  </a:cubicBezTo>
                  <a:cubicBezTo>
                    <a:pt x="315" y="334"/>
                    <a:pt x="315" y="341"/>
                    <a:pt x="311" y="345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83" y="348"/>
                    <a:pt x="383" y="348"/>
                    <a:pt x="383" y="348"/>
                  </a:cubicBezTo>
                  <a:cubicBezTo>
                    <a:pt x="337" y="268"/>
                    <a:pt x="337" y="268"/>
                    <a:pt x="337" y="268"/>
                  </a:cubicBezTo>
                  <a:cubicBezTo>
                    <a:pt x="334" y="263"/>
                    <a:pt x="335" y="257"/>
                    <a:pt x="341" y="254"/>
                  </a:cubicBezTo>
                  <a:cubicBezTo>
                    <a:pt x="346" y="251"/>
                    <a:pt x="352" y="253"/>
                    <a:pt x="355" y="258"/>
                  </a:cubicBezTo>
                  <a:cubicBezTo>
                    <a:pt x="405" y="343"/>
                    <a:pt x="405" y="343"/>
                    <a:pt x="405" y="343"/>
                  </a:cubicBezTo>
                  <a:cubicBezTo>
                    <a:pt x="407" y="347"/>
                    <a:pt x="407" y="351"/>
                    <a:pt x="405" y="35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4" name="Group 531"/>
            <p:cNvGrpSpPr>
              <a:grpSpLocks noChangeAspect="1"/>
            </p:cNvGrpSpPr>
            <p:nvPr/>
          </p:nvGrpSpPr>
          <p:grpSpPr bwMode="auto">
            <a:xfrm>
              <a:off x="4955748" y="2183732"/>
              <a:ext cx="410400" cy="410400"/>
              <a:chOff x="3061" y="1953"/>
              <a:chExt cx="340" cy="340"/>
            </a:xfrm>
            <a:solidFill>
              <a:schemeClr val="accent6"/>
            </a:solidFill>
          </p:grpSpPr>
          <p:sp>
            <p:nvSpPr>
              <p:cNvPr id="105" name="Freeform 532"/>
              <p:cNvSpPr>
                <a:spLocks noEditPoints="1"/>
              </p:cNvSpPr>
              <p:nvPr/>
            </p:nvSpPr>
            <p:spPr bwMode="auto">
              <a:xfrm>
                <a:off x="3061" y="1953"/>
                <a:ext cx="340" cy="340"/>
              </a:xfrm>
              <a:custGeom>
                <a:avLst/>
                <a:gdLst>
                  <a:gd name="T0" fmla="*/ 356 w 512"/>
                  <a:gd name="T1" fmla="*/ 352 h 512"/>
                  <a:gd name="T2" fmla="*/ 366 w 512"/>
                  <a:gd name="T3" fmla="*/ 373 h 512"/>
                  <a:gd name="T4" fmla="*/ 145 w 512"/>
                  <a:gd name="T5" fmla="*/ 373 h 512"/>
                  <a:gd name="T6" fmla="*/ 156 w 512"/>
                  <a:gd name="T7" fmla="*/ 352 h 512"/>
                  <a:gd name="T8" fmla="*/ 356 w 512"/>
                  <a:gd name="T9" fmla="*/ 352 h 512"/>
                  <a:gd name="T10" fmla="*/ 256 w 512"/>
                  <a:gd name="T11" fmla="*/ 118 h 512"/>
                  <a:gd name="T12" fmla="*/ 180 w 512"/>
                  <a:gd name="T13" fmla="*/ 160 h 512"/>
                  <a:gd name="T14" fmla="*/ 331 w 512"/>
                  <a:gd name="T15" fmla="*/ 160 h 512"/>
                  <a:gd name="T16" fmla="*/ 256 w 512"/>
                  <a:gd name="T17" fmla="*/ 118 h 512"/>
                  <a:gd name="T18" fmla="*/ 512 w 512"/>
                  <a:gd name="T19" fmla="*/ 256 h 512"/>
                  <a:gd name="T20" fmla="*/ 256 w 512"/>
                  <a:gd name="T21" fmla="*/ 512 h 512"/>
                  <a:gd name="T22" fmla="*/ 0 w 512"/>
                  <a:gd name="T23" fmla="*/ 256 h 512"/>
                  <a:gd name="T24" fmla="*/ 256 w 512"/>
                  <a:gd name="T25" fmla="*/ 0 h 512"/>
                  <a:gd name="T26" fmla="*/ 512 w 512"/>
                  <a:gd name="T27" fmla="*/ 256 h 512"/>
                  <a:gd name="T28" fmla="*/ 128 w 512"/>
                  <a:gd name="T29" fmla="*/ 173 h 512"/>
                  <a:gd name="T30" fmla="*/ 138 w 512"/>
                  <a:gd name="T31" fmla="*/ 181 h 512"/>
                  <a:gd name="T32" fmla="*/ 373 w 512"/>
                  <a:gd name="T33" fmla="*/ 181 h 512"/>
                  <a:gd name="T34" fmla="*/ 383 w 512"/>
                  <a:gd name="T35" fmla="*/ 173 h 512"/>
                  <a:gd name="T36" fmla="*/ 378 w 512"/>
                  <a:gd name="T37" fmla="*/ 161 h 512"/>
                  <a:gd name="T38" fmla="*/ 261 w 512"/>
                  <a:gd name="T39" fmla="*/ 97 h 512"/>
                  <a:gd name="T40" fmla="*/ 251 w 512"/>
                  <a:gd name="T41" fmla="*/ 97 h 512"/>
                  <a:gd name="T42" fmla="*/ 133 w 512"/>
                  <a:gd name="T43" fmla="*/ 161 h 512"/>
                  <a:gd name="T44" fmla="*/ 128 w 512"/>
                  <a:gd name="T45" fmla="*/ 173 h 512"/>
                  <a:gd name="T46" fmla="*/ 352 w 512"/>
                  <a:gd name="T47" fmla="*/ 202 h 512"/>
                  <a:gd name="T48" fmla="*/ 341 w 512"/>
                  <a:gd name="T49" fmla="*/ 213 h 512"/>
                  <a:gd name="T50" fmla="*/ 341 w 512"/>
                  <a:gd name="T51" fmla="*/ 298 h 512"/>
                  <a:gd name="T52" fmla="*/ 352 w 512"/>
                  <a:gd name="T53" fmla="*/ 309 h 512"/>
                  <a:gd name="T54" fmla="*/ 362 w 512"/>
                  <a:gd name="T55" fmla="*/ 298 h 512"/>
                  <a:gd name="T56" fmla="*/ 362 w 512"/>
                  <a:gd name="T57" fmla="*/ 213 h 512"/>
                  <a:gd name="T58" fmla="*/ 352 w 512"/>
                  <a:gd name="T59" fmla="*/ 202 h 512"/>
                  <a:gd name="T60" fmla="*/ 288 w 512"/>
                  <a:gd name="T61" fmla="*/ 202 h 512"/>
                  <a:gd name="T62" fmla="*/ 277 w 512"/>
                  <a:gd name="T63" fmla="*/ 213 h 512"/>
                  <a:gd name="T64" fmla="*/ 277 w 512"/>
                  <a:gd name="T65" fmla="*/ 298 h 512"/>
                  <a:gd name="T66" fmla="*/ 288 w 512"/>
                  <a:gd name="T67" fmla="*/ 309 h 512"/>
                  <a:gd name="T68" fmla="*/ 298 w 512"/>
                  <a:gd name="T69" fmla="*/ 298 h 512"/>
                  <a:gd name="T70" fmla="*/ 298 w 512"/>
                  <a:gd name="T71" fmla="*/ 213 h 512"/>
                  <a:gd name="T72" fmla="*/ 288 w 512"/>
                  <a:gd name="T73" fmla="*/ 202 h 512"/>
                  <a:gd name="T74" fmla="*/ 224 w 512"/>
                  <a:gd name="T75" fmla="*/ 202 h 512"/>
                  <a:gd name="T76" fmla="*/ 213 w 512"/>
                  <a:gd name="T77" fmla="*/ 213 h 512"/>
                  <a:gd name="T78" fmla="*/ 213 w 512"/>
                  <a:gd name="T79" fmla="*/ 298 h 512"/>
                  <a:gd name="T80" fmla="*/ 224 w 512"/>
                  <a:gd name="T81" fmla="*/ 309 h 512"/>
                  <a:gd name="T82" fmla="*/ 234 w 512"/>
                  <a:gd name="T83" fmla="*/ 298 h 512"/>
                  <a:gd name="T84" fmla="*/ 234 w 512"/>
                  <a:gd name="T85" fmla="*/ 213 h 512"/>
                  <a:gd name="T86" fmla="*/ 224 w 512"/>
                  <a:gd name="T87" fmla="*/ 202 h 512"/>
                  <a:gd name="T88" fmla="*/ 160 w 512"/>
                  <a:gd name="T89" fmla="*/ 202 h 512"/>
                  <a:gd name="T90" fmla="*/ 149 w 512"/>
                  <a:gd name="T91" fmla="*/ 213 h 512"/>
                  <a:gd name="T92" fmla="*/ 149 w 512"/>
                  <a:gd name="T93" fmla="*/ 298 h 512"/>
                  <a:gd name="T94" fmla="*/ 160 w 512"/>
                  <a:gd name="T95" fmla="*/ 309 h 512"/>
                  <a:gd name="T96" fmla="*/ 170 w 512"/>
                  <a:gd name="T97" fmla="*/ 298 h 512"/>
                  <a:gd name="T98" fmla="*/ 170 w 512"/>
                  <a:gd name="T99" fmla="*/ 213 h 512"/>
                  <a:gd name="T100" fmla="*/ 160 w 512"/>
                  <a:gd name="T101" fmla="*/ 202 h 512"/>
                  <a:gd name="T102" fmla="*/ 393 w 512"/>
                  <a:gd name="T103" fmla="*/ 379 h 512"/>
                  <a:gd name="T104" fmla="*/ 372 w 512"/>
                  <a:gd name="T105" fmla="*/ 336 h 512"/>
                  <a:gd name="T106" fmla="*/ 362 w 512"/>
                  <a:gd name="T107" fmla="*/ 330 h 512"/>
                  <a:gd name="T108" fmla="*/ 149 w 512"/>
                  <a:gd name="T109" fmla="*/ 330 h 512"/>
                  <a:gd name="T110" fmla="*/ 139 w 512"/>
                  <a:gd name="T111" fmla="*/ 336 h 512"/>
                  <a:gd name="T112" fmla="*/ 118 w 512"/>
                  <a:gd name="T113" fmla="*/ 379 h 512"/>
                  <a:gd name="T114" fmla="*/ 119 w 512"/>
                  <a:gd name="T115" fmla="*/ 389 h 512"/>
                  <a:gd name="T116" fmla="*/ 128 w 512"/>
                  <a:gd name="T117" fmla="*/ 394 h 512"/>
                  <a:gd name="T118" fmla="*/ 384 w 512"/>
                  <a:gd name="T119" fmla="*/ 394 h 512"/>
                  <a:gd name="T120" fmla="*/ 393 w 512"/>
                  <a:gd name="T121" fmla="*/ 389 h 512"/>
                  <a:gd name="T122" fmla="*/ 393 w 512"/>
                  <a:gd name="T123" fmla="*/ 37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2" h="512">
                    <a:moveTo>
                      <a:pt x="356" y="352"/>
                    </a:moveTo>
                    <a:cubicBezTo>
                      <a:pt x="366" y="373"/>
                      <a:pt x="366" y="373"/>
                      <a:pt x="366" y="373"/>
                    </a:cubicBezTo>
                    <a:cubicBezTo>
                      <a:pt x="145" y="373"/>
                      <a:pt x="145" y="373"/>
                      <a:pt x="145" y="373"/>
                    </a:cubicBezTo>
                    <a:cubicBezTo>
                      <a:pt x="156" y="352"/>
                      <a:pt x="156" y="352"/>
                      <a:pt x="156" y="352"/>
                    </a:cubicBezTo>
                    <a:lnTo>
                      <a:pt x="356" y="352"/>
                    </a:lnTo>
                    <a:close/>
                    <a:moveTo>
                      <a:pt x="256" y="118"/>
                    </a:moveTo>
                    <a:cubicBezTo>
                      <a:pt x="180" y="160"/>
                      <a:pt x="180" y="160"/>
                      <a:pt x="180" y="160"/>
                    </a:cubicBezTo>
                    <a:cubicBezTo>
                      <a:pt x="331" y="160"/>
                      <a:pt x="331" y="160"/>
                      <a:pt x="331" y="160"/>
                    </a:cubicBezTo>
                    <a:lnTo>
                      <a:pt x="256" y="118"/>
                    </a:ln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128" y="173"/>
                    </a:moveTo>
                    <a:cubicBezTo>
                      <a:pt x="129" y="178"/>
                      <a:pt x="133" y="181"/>
                      <a:pt x="138" y="181"/>
                    </a:cubicBezTo>
                    <a:cubicBezTo>
                      <a:pt x="373" y="181"/>
                      <a:pt x="373" y="181"/>
                      <a:pt x="373" y="181"/>
                    </a:cubicBezTo>
                    <a:cubicBezTo>
                      <a:pt x="378" y="181"/>
                      <a:pt x="382" y="178"/>
                      <a:pt x="383" y="173"/>
                    </a:cubicBezTo>
                    <a:cubicBezTo>
                      <a:pt x="385" y="168"/>
                      <a:pt x="382" y="163"/>
                      <a:pt x="378" y="161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58" y="95"/>
                      <a:pt x="254" y="95"/>
                      <a:pt x="251" y="97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29" y="163"/>
                      <a:pt x="127" y="168"/>
                      <a:pt x="128" y="173"/>
                    </a:cubicBezTo>
                    <a:close/>
                    <a:moveTo>
                      <a:pt x="352" y="202"/>
                    </a:moveTo>
                    <a:cubicBezTo>
                      <a:pt x="346" y="202"/>
                      <a:pt x="341" y="207"/>
                      <a:pt x="341" y="213"/>
                    </a:cubicBezTo>
                    <a:cubicBezTo>
                      <a:pt x="341" y="298"/>
                      <a:pt x="341" y="298"/>
                      <a:pt x="341" y="298"/>
                    </a:cubicBezTo>
                    <a:cubicBezTo>
                      <a:pt x="341" y="304"/>
                      <a:pt x="346" y="309"/>
                      <a:pt x="352" y="309"/>
                    </a:cubicBezTo>
                    <a:cubicBezTo>
                      <a:pt x="358" y="309"/>
                      <a:pt x="362" y="304"/>
                      <a:pt x="362" y="298"/>
                    </a:cubicBezTo>
                    <a:cubicBezTo>
                      <a:pt x="362" y="213"/>
                      <a:pt x="362" y="213"/>
                      <a:pt x="362" y="213"/>
                    </a:cubicBezTo>
                    <a:cubicBezTo>
                      <a:pt x="362" y="207"/>
                      <a:pt x="358" y="202"/>
                      <a:pt x="352" y="202"/>
                    </a:cubicBezTo>
                    <a:close/>
                    <a:moveTo>
                      <a:pt x="288" y="202"/>
                    </a:moveTo>
                    <a:cubicBezTo>
                      <a:pt x="282" y="202"/>
                      <a:pt x="277" y="207"/>
                      <a:pt x="277" y="213"/>
                    </a:cubicBezTo>
                    <a:cubicBezTo>
                      <a:pt x="277" y="298"/>
                      <a:pt x="277" y="298"/>
                      <a:pt x="277" y="298"/>
                    </a:cubicBezTo>
                    <a:cubicBezTo>
                      <a:pt x="277" y="304"/>
                      <a:pt x="282" y="309"/>
                      <a:pt x="288" y="309"/>
                    </a:cubicBezTo>
                    <a:cubicBezTo>
                      <a:pt x="294" y="309"/>
                      <a:pt x="298" y="304"/>
                      <a:pt x="298" y="298"/>
                    </a:cubicBezTo>
                    <a:cubicBezTo>
                      <a:pt x="298" y="213"/>
                      <a:pt x="298" y="213"/>
                      <a:pt x="298" y="213"/>
                    </a:cubicBezTo>
                    <a:cubicBezTo>
                      <a:pt x="298" y="207"/>
                      <a:pt x="294" y="202"/>
                      <a:pt x="288" y="202"/>
                    </a:cubicBezTo>
                    <a:close/>
                    <a:moveTo>
                      <a:pt x="224" y="202"/>
                    </a:moveTo>
                    <a:cubicBezTo>
                      <a:pt x="218" y="202"/>
                      <a:pt x="213" y="207"/>
                      <a:pt x="213" y="213"/>
                    </a:cubicBezTo>
                    <a:cubicBezTo>
                      <a:pt x="213" y="298"/>
                      <a:pt x="213" y="298"/>
                      <a:pt x="213" y="298"/>
                    </a:cubicBezTo>
                    <a:cubicBezTo>
                      <a:pt x="213" y="304"/>
                      <a:pt x="218" y="309"/>
                      <a:pt x="224" y="309"/>
                    </a:cubicBezTo>
                    <a:cubicBezTo>
                      <a:pt x="230" y="309"/>
                      <a:pt x="234" y="304"/>
                      <a:pt x="234" y="298"/>
                    </a:cubicBezTo>
                    <a:cubicBezTo>
                      <a:pt x="234" y="213"/>
                      <a:pt x="234" y="213"/>
                      <a:pt x="234" y="213"/>
                    </a:cubicBezTo>
                    <a:cubicBezTo>
                      <a:pt x="234" y="207"/>
                      <a:pt x="230" y="202"/>
                      <a:pt x="224" y="202"/>
                    </a:cubicBezTo>
                    <a:close/>
                    <a:moveTo>
                      <a:pt x="160" y="202"/>
                    </a:moveTo>
                    <a:cubicBezTo>
                      <a:pt x="154" y="202"/>
                      <a:pt x="149" y="207"/>
                      <a:pt x="149" y="213"/>
                    </a:cubicBezTo>
                    <a:cubicBezTo>
                      <a:pt x="149" y="298"/>
                      <a:pt x="149" y="298"/>
                      <a:pt x="149" y="298"/>
                    </a:cubicBezTo>
                    <a:cubicBezTo>
                      <a:pt x="149" y="304"/>
                      <a:pt x="154" y="309"/>
                      <a:pt x="160" y="309"/>
                    </a:cubicBezTo>
                    <a:cubicBezTo>
                      <a:pt x="166" y="309"/>
                      <a:pt x="170" y="304"/>
                      <a:pt x="170" y="298"/>
                    </a:cubicBezTo>
                    <a:cubicBezTo>
                      <a:pt x="170" y="213"/>
                      <a:pt x="170" y="213"/>
                      <a:pt x="170" y="213"/>
                    </a:cubicBezTo>
                    <a:cubicBezTo>
                      <a:pt x="170" y="207"/>
                      <a:pt x="166" y="202"/>
                      <a:pt x="160" y="202"/>
                    </a:cubicBezTo>
                    <a:close/>
                    <a:moveTo>
                      <a:pt x="393" y="379"/>
                    </a:move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0" y="333"/>
                      <a:pt x="366" y="330"/>
                      <a:pt x="362" y="330"/>
                    </a:cubicBezTo>
                    <a:cubicBezTo>
                      <a:pt x="149" y="330"/>
                      <a:pt x="149" y="330"/>
                      <a:pt x="149" y="330"/>
                    </a:cubicBezTo>
                    <a:cubicBezTo>
                      <a:pt x="145" y="330"/>
                      <a:pt x="141" y="333"/>
                      <a:pt x="139" y="336"/>
                    </a:cubicBezTo>
                    <a:cubicBezTo>
                      <a:pt x="118" y="379"/>
                      <a:pt x="118" y="379"/>
                      <a:pt x="118" y="379"/>
                    </a:cubicBezTo>
                    <a:cubicBezTo>
                      <a:pt x="116" y="382"/>
                      <a:pt x="117" y="386"/>
                      <a:pt x="119" y="389"/>
                    </a:cubicBezTo>
                    <a:cubicBezTo>
                      <a:pt x="121" y="392"/>
                      <a:pt x="124" y="394"/>
                      <a:pt x="128" y="394"/>
                    </a:cubicBezTo>
                    <a:cubicBezTo>
                      <a:pt x="384" y="394"/>
                      <a:pt x="384" y="394"/>
                      <a:pt x="384" y="394"/>
                    </a:cubicBezTo>
                    <a:cubicBezTo>
                      <a:pt x="387" y="394"/>
                      <a:pt x="391" y="392"/>
                      <a:pt x="393" y="389"/>
                    </a:cubicBezTo>
                    <a:cubicBezTo>
                      <a:pt x="395" y="386"/>
                      <a:pt x="395" y="382"/>
                      <a:pt x="393" y="37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533"/>
              <p:cNvSpPr>
                <a:spLocks noEditPoints="1"/>
              </p:cNvSpPr>
              <p:nvPr/>
            </p:nvSpPr>
            <p:spPr bwMode="auto">
              <a:xfrm>
                <a:off x="3061" y="1953"/>
                <a:ext cx="340" cy="340"/>
              </a:xfrm>
              <a:custGeom>
                <a:avLst/>
                <a:gdLst>
                  <a:gd name="T0" fmla="*/ 356 w 512"/>
                  <a:gd name="T1" fmla="*/ 352 h 512"/>
                  <a:gd name="T2" fmla="*/ 366 w 512"/>
                  <a:gd name="T3" fmla="*/ 373 h 512"/>
                  <a:gd name="T4" fmla="*/ 145 w 512"/>
                  <a:gd name="T5" fmla="*/ 373 h 512"/>
                  <a:gd name="T6" fmla="*/ 156 w 512"/>
                  <a:gd name="T7" fmla="*/ 352 h 512"/>
                  <a:gd name="T8" fmla="*/ 356 w 512"/>
                  <a:gd name="T9" fmla="*/ 352 h 512"/>
                  <a:gd name="T10" fmla="*/ 256 w 512"/>
                  <a:gd name="T11" fmla="*/ 118 h 512"/>
                  <a:gd name="T12" fmla="*/ 180 w 512"/>
                  <a:gd name="T13" fmla="*/ 160 h 512"/>
                  <a:gd name="T14" fmla="*/ 331 w 512"/>
                  <a:gd name="T15" fmla="*/ 160 h 512"/>
                  <a:gd name="T16" fmla="*/ 256 w 512"/>
                  <a:gd name="T17" fmla="*/ 118 h 512"/>
                  <a:gd name="T18" fmla="*/ 512 w 512"/>
                  <a:gd name="T19" fmla="*/ 256 h 512"/>
                  <a:gd name="T20" fmla="*/ 256 w 512"/>
                  <a:gd name="T21" fmla="*/ 512 h 512"/>
                  <a:gd name="T22" fmla="*/ 0 w 512"/>
                  <a:gd name="T23" fmla="*/ 256 h 512"/>
                  <a:gd name="T24" fmla="*/ 256 w 512"/>
                  <a:gd name="T25" fmla="*/ 0 h 512"/>
                  <a:gd name="T26" fmla="*/ 512 w 512"/>
                  <a:gd name="T27" fmla="*/ 256 h 512"/>
                  <a:gd name="T28" fmla="*/ 128 w 512"/>
                  <a:gd name="T29" fmla="*/ 173 h 512"/>
                  <a:gd name="T30" fmla="*/ 138 w 512"/>
                  <a:gd name="T31" fmla="*/ 181 h 512"/>
                  <a:gd name="T32" fmla="*/ 373 w 512"/>
                  <a:gd name="T33" fmla="*/ 181 h 512"/>
                  <a:gd name="T34" fmla="*/ 383 w 512"/>
                  <a:gd name="T35" fmla="*/ 173 h 512"/>
                  <a:gd name="T36" fmla="*/ 378 w 512"/>
                  <a:gd name="T37" fmla="*/ 161 h 512"/>
                  <a:gd name="T38" fmla="*/ 261 w 512"/>
                  <a:gd name="T39" fmla="*/ 97 h 512"/>
                  <a:gd name="T40" fmla="*/ 251 w 512"/>
                  <a:gd name="T41" fmla="*/ 97 h 512"/>
                  <a:gd name="T42" fmla="*/ 133 w 512"/>
                  <a:gd name="T43" fmla="*/ 161 h 512"/>
                  <a:gd name="T44" fmla="*/ 128 w 512"/>
                  <a:gd name="T45" fmla="*/ 173 h 512"/>
                  <a:gd name="T46" fmla="*/ 352 w 512"/>
                  <a:gd name="T47" fmla="*/ 202 h 512"/>
                  <a:gd name="T48" fmla="*/ 341 w 512"/>
                  <a:gd name="T49" fmla="*/ 213 h 512"/>
                  <a:gd name="T50" fmla="*/ 341 w 512"/>
                  <a:gd name="T51" fmla="*/ 298 h 512"/>
                  <a:gd name="T52" fmla="*/ 352 w 512"/>
                  <a:gd name="T53" fmla="*/ 309 h 512"/>
                  <a:gd name="T54" fmla="*/ 362 w 512"/>
                  <a:gd name="T55" fmla="*/ 298 h 512"/>
                  <a:gd name="T56" fmla="*/ 362 w 512"/>
                  <a:gd name="T57" fmla="*/ 213 h 512"/>
                  <a:gd name="T58" fmla="*/ 352 w 512"/>
                  <a:gd name="T59" fmla="*/ 202 h 512"/>
                  <a:gd name="T60" fmla="*/ 288 w 512"/>
                  <a:gd name="T61" fmla="*/ 202 h 512"/>
                  <a:gd name="T62" fmla="*/ 277 w 512"/>
                  <a:gd name="T63" fmla="*/ 213 h 512"/>
                  <a:gd name="T64" fmla="*/ 277 w 512"/>
                  <a:gd name="T65" fmla="*/ 298 h 512"/>
                  <a:gd name="T66" fmla="*/ 288 w 512"/>
                  <a:gd name="T67" fmla="*/ 309 h 512"/>
                  <a:gd name="T68" fmla="*/ 298 w 512"/>
                  <a:gd name="T69" fmla="*/ 298 h 512"/>
                  <a:gd name="T70" fmla="*/ 298 w 512"/>
                  <a:gd name="T71" fmla="*/ 213 h 512"/>
                  <a:gd name="T72" fmla="*/ 288 w 512"/>
                  <a:gd name="T73" fmla="*/ 202 h 512"/>
                  <a:gd name="T74" fmla="*/ 224 w 512"/>
                  <a:gd name="T75" fmla="*/ 202 h 512"/>
                  <a:gd name="T76" fmla="*/ 213 w 512"/>
                  <a:gd name="T77" fmla="*/ 213 h 512"/>
                  <a:gd name="T78" fmla="*/ 213 w 512"/>
                  <a:gd name="T79" fmla="*/ 298 h 512"/>
                  <a:gd name="T80" fmla="*/ 224 w 512"/>
                  <a:gd name="T81" fmla="*/ 309 h 512"/>
                  <a:gd name="T82" fmla="*/ 234 w 512"/>
                  <a:gd name="T83" fmla="*/ 298 h 512"/>
                  <a:gd name="T84" fmla="*/ 234 w 512"/>
                  <a:gd name="T85" fmla="*/ 213 h 512"/>
                  <a:gd name="T86" fmla="*/ 224 w 512"/>
                  <a:gd name="T87" fmla="*/ 202 h 512"/>
                  <a:gd name="T88" fmla="*/ 160 w 512"/>
                  <a:gd name="T89" fmla="*/ 202 h 512"/>
                  <a:gd name="T90" fmla="*/ 149 w 512"/>
                  <a:gd name="T91" fmla="*/ 213 h 512"/>
                  <a:gd name="T92" fmla="*/ 149 w 512"/>
                  <a:gd name="T93" fmla="*/ 298 h 512"/>
                  <a:gd name="T94" fmla="*/ 160 w 512"/>
                  <a:gd name="T95" fmla="*/ 309 h 512"/>
                  <a:gd name="T96" fmla="*/ 170 w 512"/>
                  <a:gd name="T97" fmla="*/ 298 h 512"/>
                  <a:gd name="T98" fmla="*/ 170 w 512"/>
                  <a:gd name="T99" fmla="*/ 213 h 512"/>
                  <a:gd name="T100" fmla="*/ 160 w 512"/>
                  <a:gd name="T101" fmla="*/ 202 h 512"/>
                  <a:gd name="T102" fmla="*/ 393 w 512"/>
                  <a:gd name="T103" fmla="*/ 379 h 512"/>
                  <a:gd name="T104" fmla="*/ 372 w 512"/>
                  <a:gd name="T105" fmla="*/ 336 h 512"/>
                  <a:gd name="T106" fmla="*/ 362 w 512"/>
                  <a:gd name="T107" fmla="*/ 330 h 512"/>
                  <a:gd name="T108" fmla="*/ 149 w 512"/>
                  <a:gd name="T109" fmla="*/ 330 h 512"/>
                  <a:gd name="T110" fmla="*/ 139 w 512"/>
                  <a:gd name="T111" fmla="*/ 336 h 512"/>
                  <a:gd name="T112" fmla="*/ 118 w 512"/>
                  <a:gd name="T113" fmla="*/ 379 h 512"/>
                  <a:gd name="T114" fmla="*/ 119 w 512"/>
                  <a:gd name="T115" fmla="*/ 389 h 512"/>
                  <a:gd name="T116" fmla="*/ 128 w 512"/>
                  <a:gd name="T117" fmla="*/ 394 h 512"/>
                  <a:gd name="T118" fmla="*/ 384 w 512"/>
                  <a:gd name="T119" fmla="*/ 394 h 512"/>
                  <a:gd name="T120" fmla="*/ 393 w 512"/>
                  <a:gd name="T121" fmla="*/ 389 h 512"/>
                  <a:gd name="T122" fmla="*/ 393 w 512"/>
                  <a:gd name="T123" fmla="*/ 37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2" h="512">
                    <a:moveTo>
                      <a:pt x="356" y="352"/>
                    </a:moveTo>
                    <a:cubicBezTo>
                      <a:pt x="366" y="373"/>
                      <a:pt x="366" y="373"/>
                      <a:pt x="366" y="373"/>
                    </a:cubicBezTo>
                    <a:cubicBezTo>
                      <a:pt x="145" y="373"/>
                      <a:pt x="145" y="373"/>
                      <a:pt x="145" y="373"/>
                    </a:cubicBezTo>
                    <a:cubicBezTo>
                      <a:pt x="156" y="352"/>
                      <a:pt x="156" y="352"/>
                      <a:pt x="156" y="352"/>
                    </a:cubicBezTo>
                    <a:lnTo>
                      <a:pt x="356" y="352"/>
                    </a:lnTo>
                    <a:close/>
                    <a:moveTo>
                      <a:pt x="256" y="118"/>
                    </a:moveTo>
                    <a:cubicBezTo>
                      <a:pt x="180" y="160"/>
                      <a:pt x="180" y="160"/>
                      <a:pt x="180" y="160"/>
                    </a:cubicBezTo>
                    <a:cubicBezTo>
                      <a:pt x="331" y="160"/>
                      <a:pt x="331" y="160"/>
                      <a:pt x="331" y="160"/>
                    </a:cubicBezTo>
                    <a:lnTo>
                      <a:pt x="256" y="118"/>
                    </a:ln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128" y="173"/>
                    </a:moveTo>
                    <a:cubicBezTo>
                      <a:pt x="129" y="178"/>
                      <a:pt x="133" y="181"/>
                      <a:pt x="138" y="181"/>
                    </a:cubicBezTo>
                    <a:cubicBezTo>
                      <a:pt x="373" y="181"/>
                      <a:pt x="373" y="181"/>
                      <a:pt x="373" y="181"/>
                    </a:cubicBezTo>
                    <a:cubicBezTo>
                      <a:pt x="378" y="181"/>
                      <a:pt x="382" y="178"/>
                      <a:pt x="383" y="173"/>
                    </a:cubicBezTo>
                    <a:cubicBezTo>
                      <a:pt x="385" y="168"/>
                      <a:pt x="382" y="163"/>
                      <a:pt x="378" y="161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58" y="95"/>
                      <a:pt x="254" y="95"/>
                      <a:pt x="251" y="97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29" y="163"/>
                      <a:pt x="127" y="168"/>
                      <a:pt x="128" y="173"/>
                    </a:cubicBezTo>
                    <a:close/>
                    <a:moveTo>
                      <a:pt x="352" y="202"/>
                    </a:moveTo>
                    <a:cubicBezTo>
                      <a:pt x="346" y="202"/>
                      <a:pt x="341" y="207"/>
                      <a:pt x="341" y="213"/>
                    </a:cubicBezTo>
                    <a:cubicBezTo>
                      <a:pt x="341" y="298"/>
                      <a:pt x="341" y="298"/>
                      <a:pt x="341" y="298"/>
                    </a:cubicBezTo>
                    <a:cubicBezTo>
                      <a:pt x="341" y="304"/>
                      <a:pt x="346" y="309"/>
                      <a:pt x="352" y="309"/>
                    </a:cubicBezTo>
                    <a:cubicBezTo>
                      <a:pt x="358" y="309"/>
                      <a:pt x="362" y="304"/>
                      <a:pt x="362" y="298"/>
                    </a:cubicBezTo>
                    <a:cubicBezTo>
                      <a:pt x="362" y="213"/>
                      <a:pt x="362" y="213"/>
                      <a:pt x="362" y="213"/>
                    </a:cubicBezTo>
                    <a:cubicBezTo>
                      <a:pt x="362" y="207"/>
                      <a:pt x="358" y="202"/>
                      <a:pt x="352" y="202"/>
                    </a:cubicBezTo>
                    <a:close/>
                    <a:moveTo>
                      <a:pt x="288" y="202"/>
                    </a:moveTo>
                    <a:cubicBezTo>
                      <a:pt x="282" y="202"/>
                      <a:pt x="277" y="207"/>
                      <a:pt x="277" y="213"/>
                    </a:cubicBezTo>
                    <a:cubicBezTo>
                      <a:pt x="277" y="298"/>
                      <a:pt x="277" y="298"/>
                      <a:pt x="277" y="298"/>
                    </a:cubicBezTo>
                    <a:cubicBezTo>
                      <a:pt x="277" y="304"/>
                      <a:pt x="282" y="309"/>
                      <a:pt x="288" y="309"/>
                    </a:cubicBezTo>
                    <a:cubicBezTo>
                      <a:pt x="294" y="309"/>
                      <a:pt x="298" y="304"/>
                      <a:pt x="298" y="298"/>
                    </a:cubicBezTo>
                    <a:cubicBezTo>
                      <a:pt x="298" y="213"/>
                      <a:pt x="298" y="213"/>
                      <a:pt x="298" y="213"/>
                    </a:cubicBezTo>
                    <a:cubicBezTo>
                      <a:pt x="298" y="207"/>
                      <a:pt x="294" y="202"/>
                      <a:pt x="288" y="202"/>
                    </a:cubicBezTo>
                    <a:close/>
                    <a:moveTo>
                      <a:pt x="224" y="202"/>
                    </a:moveTo>
                    <a:cubicBezTo>
                      <a:pt x="218" y="202"/>
                      <a:pt x="213" y="207"/>
                      <a:pt x="213" y="213"/>
                    </a:cubicBezTo>
                    <a:cubicBezTo>
                      <a:pt x="213" y="298"/>
                      <a:pt x="213" y="298"/>
                      <a:pt x="213" y="298"/>
                    </a:cubicBezTo>
                    <a:cubicBezTo>
                      <a:pt x="213" y="304"/>
                      <a:pt x="218" y="309"/>
                      <a:pt x="224" y="309"/>
                    </a:cubicBezTo>
                    <a:cubicBezTo>
                      <a:pt x="230" y="309"/>
                      <a:pt x="234" y="304"/>
                      <a:pt x="234" y="298"/>
                    </a:cubicBezTo>
                    <a:cubicBezTo>
                      <a:pt x="234" y="213"/>
                      <a:pt x="234" y="213"/>
                      <a:pt x="234" y="213"/>
                    </a:cubicBezTo>
                    <a:cubicBezTo>
                      <a:pt x="234" y="207"/>
                      <a:pt x="230" y="202"/>
                      <a:pt x="224" y="202"/>
                    </a:cubicBezTo>
                    <a:close/>
                    <a:moveTo>
                      <a:pt x="160" y="202"/>
                    </a:moveTo>
                    <a:cubicBezTo>
                      <a:pt x="154" y="202"/>
                      <a:pt x="149" y="207"/>
                      <a:pt x="149" y="213"/>
                    </a:cubicBezTo>
                    <a:cubicBezTo>
                      <a:pt x="149" y="298"/>
                      <a:pt x="149" y="298"/>
                      <a:pt x="149" y="298"/>
                    </a:cubicBezTo>
                    <a:cubicBezTo>
                      <a:pt x="149" y="304"/>
                      <a:pt x="154" y="309"/>
                      <a:pt x="160" y="309"/>
                    </a:cubicBezTo>
                    <a:cubicBezTo>
                      <a:pt x="166" y="309"/>
                      <a:pt x="170" y="304"/>
                      <a:pt x="170" y="298"/>
                    </a:cubicBezTo>
                    <a:cubicBezTo>
                      <a:pt x="170" y="213"/>
                      <a:pt x="170" y="213"/>
                      <a:pt x="170" y="213"/>
                    </a:cubicBezTo>
                    <a:cubicBezTo>
                      <a:pt x="170" y="207"/>
                      <a:pt x="166" y="202"/>
                      <a:pt x="160" y="202"/>
                    </a:cubicBezTo>
                    <a:close/>
                    <a:moveTo>
                      <a:pt x="393" y="379"/>
                    </a:moveTo>
                    <a:cubicBezTo>
                      <a:pt x="372" y="336"/>
                      <a:pt x="372" y="336"/>
                      <a:pt x="372" y="336"/>
                    </a:cubicBezTo>
                    <a:cubicBezTo>
                      <a:pt x="370" y="333"/>
                      <a:pt x="366" y="330"/>
                      <a:pt x="362" y="330"/>
                    </a:cubicBezTo>
                    <a:cubicBezTo>
                      <a:pt x="149" y="330"/>
                      <a:pt x="149" y="330"/>
                      <a:pt x="149" y="330"/>
                    </a:cubicBezTo>
                    <a:cubicBezTo>
                      <a:pt x="145" y="330"/>
                      <a:pt x="141" y="333"/>
                      <a:pt x="139" y="336"/>
                    </a:cubicBezTo>
                    <a:cubicBezTo>
                      <a:pt x="118" y="379"/>
                      <a:pt x="118" y="379"/>
                      <a:pt x="118" y="379"/>
                    </a:cubicBezTo>
                    <a:cubicBezTo>
                      <a:pt x="116" y="382"/>
                      <a:pt x="117" y="386"/>
                      <a:pt x="119" y="389"/>
                    </a:cubicBezTo>
                    <a:cubicBezTo>
                      <a:pt x="121" y="392"/>
                      <a:pt x="124" y="394"/>
                      <a:pt x="128" y="394"/>
                    </a:cubicBezTo>
                    <a:cubicBezTo>
                      <a:pt x="384" y="394"/>
                      <a:pt x="384" y="394"/>
                      <a:pt x="384" y="394"/>
                    </a:cubicBezTo>
                    <a:cubicBezTo>
                      <a:pt x="387" y="394"/>
                      <a:pt x="391" y="392"/>
                      <a:pt x="393" y="389"/>
                    </a:cubicBezTo>
                    <a:cubicBezTo>
                      <a:pt x="395" y="386"/>
                      <a:pt x="395" y="382"/>
                      <a:pt x="393" y="37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7" name="Freeform 859"/>
            <p:cNvSpPr>
              <a:spLocks noChangeAspect="1" noEditPoints="1"/>
            </p:cNvSpPr>
            <p:nvPr/>
          </p:nvSpPr>
          <p:spPr bwMode="auto">
            <a:xfrm>
              <a:off x="5778720" y="2183732"/>
              <a:ext cx="410400" cy="410400"/>
            </a:xfrm>
            <a:custGeom>
              <a:avLst/>
              <a:gdLst>
                <a:gd name="T0" fmla="*/ 298 w 512"/>
                <a:gd name="T1" fmla="*/ 166 h 512"/>
                <a:gd name="T2" fmla="*/ 166 w 512"/>
                <a:gd name="T3" fmla="*/ 299 h 512"/>
                <a:gd name="T4" fmla="*/ 137 w 512"/>
                <a:gd name="T5" fmla="*/ 165 h 512"/>
                <a:gd name="T6" fmla="*/ 256 w 512"/>
                <a:gd name="T7" fmla="*/ 142 h 512"/>
                <a:gd name="T8" fmla="*/ 298 w 512"/>
                <a:gd name="T9" fmla="*/ 166 h 512"/>
                <a:gd name="T10" fmla="*/ 323 w 512"/>
                <a:gd name="T11" fmla="*/ 171 h 512"/>
                <a:gd name="T12" fmla="*/ 177 w 512"/>
                <a:gd name="T13" fmla="*/ 317 h 512"/>
                <a:gd name="T14" fmla="*/ 187 w 512"/>
                <a:gd name="T15" fmla="*/ 331 h 512"/>
                <a:gd name="T16" fmla="*/ 347 w 512"/>
                <a:gd name="T17" fmla="*/ 171 h 512"/>
                <a:gd name="T18" fmla="*/ 323 w 512"/>
                <a:gd name="T19" fmla="*/ 171 h 512"/>
                <a:gd name="T20" fmla="*/ 512 w 512"/>
                <a:gd name="T21" fmla="*/ 256 h 512"/>
                <a:gd name="T22" fmla="*/ 256 w 512"/>
                <a:gd name="T23" fmla="*/ 512 h 512"/>
                <a:gd name="T24" fmla="*/ 0 w 512"/>
                <a:gd name="T25" fmla="*/ 256 h 512"/>
                <a:gd name="T26" fmla="*/ 256 w 512"/>
                <a:gd name="T27" fmla="*/ 0 h 512"/>
                <a:gd name="T28" fmla="*/ 512 w 512"/>
                <a:gd name="T29" fmla="*/ 256 h 512"/>
                <a:gd name="T30" fmla="*/ 394 w 512"/>
                <a:gd name="T31" fmla="*/ 148 h 512"/>
                <a:gd name="T32" fmla="*/ 388 w 512"/>
                <a:gd name="T33" fmla="*/ 139 h 512"/>
                <a:gd name="T34" fmla="*/ 378 w 512"/>
                <a:gd name="T35" fmla="*/ 140 h 512"/>
                <a:gd name="T36" fmla="*/ 263 w 512"/>
                <a:gd name="T37" fmla="*/ 120 h 512"/>
                <a:gd name="T38" fmla="*/ 248 w 512"/>
                <a:gd name="T39" fmla="*/ 120 h 512"/>
                <a:gd name="T40" fmla="*/ 133 w 512"/>
                <a:gd name="T41" fmla="*/ 140 h 512"/>
                <a:gd name="T42" fmla="*/ 123 w 512"/>
                <a:gd name="T43" fmla="*/ 139 h 512"/>
                <a:gd name="T44" fmla="*/ 117 w 512"/>
                <a:gd name="T45" fmla="*/ 148 h 512"/>
                <a:gd name="T46" fmla="*/ 251 w 512"/>
                <a:gd name="T47" fmla="*/ 414 h 512"/>
                <a:gd name="T48" fmla="*/ 252 w 512"/>
                <a:gd name="T49" fmla="*/ 415 h 512"/>
                <a:gd name="T50" fmla="*/ 253 w 512"/>
                <a:gd name="T51" fmla="*/ 415 h 512"/>
                <a:gd name="T52" fmla="*/ 256 w 512"/>
                <a:gd name="T53" fmla="*/ 416 h 512"/>
                <a:gd name="T54" fmla="*/ 256 w 512"/>
                <a:gd name="T55" fmla="*/ 416 h 512"/>
                <a:gd name="T56" fmla="*/ 256 w 512"/>
                <a:gd name="T57" fmla="*/ 416 h 512"/>
                <a:gd name="T58" fmla="*/ 258 w 512"/>
                <a:gd name="T59" fmla="*/ 415 h 512"/>
                <a:gd name="T60" fmla="*/ 259 w 512"/>
                <a:gd name="T61" fmla="*/ 415 h 512"/>
                <a:gd name="T62" fmla="*/ 261 w 512"/>
                <a:gd name="T63" fmla="*/ 414 h 512"/>
                <a:gd name="T64" fmla="*/ 394 w 512"/>
                <a:gd name="T65" fmla="*/ 148 h 512"/>
                <a:gd name="T66" fmla="*/ 201 w 512"/>
                <a:gd name="T67" fmla="*/ 347 h 512"/>
                <a:gd name="T68" fmla="*/ 256 w 512"/>
                <a:gd name="T69" fmla="*/ 393 h 512"/>
                <a:gd name="T70" fmla="*/ 375 w 512"/>
                <a:gd name="T71" fmla="*/ 173 h 512"/>
                <a:gd name="T72" fmla="*/ 201 w 512"/>
                <a:gd name="T73" fmla="*/ 34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2" h="512">
                  <a:moveTo>
                    <a:pt x="298" y="166"/>
                  </a:moveTo>
                  <a:cubicBezTo>
                    <a:pt x="166" y="299"/>
                    <a:pt x="166" y="299"/>
                    <a:pt x="166" y="299"/>
                  </a:cubicBezTo>
                  <a:cubicBezTo>
                    <a:pt x="146" y="264"/>
                    <a:pt x="133" y="220"/>
                    <a:pt x="137" y="165"/>
                  </a:cubicBezTo>
                  <a:cubicBezTo>
                    <a:pt x="161" y="173"/>
                    <a:pt x="210" y="182"/>
                    <a:pt x="256" y="142"/>
                  </a:cubicBezTo>
                  <a:cubicBezTo>
                    <a:pt x="270" y="154"/>
                    <a:pt x="284" y="162"/>
                    <a:pt x="298" y="166"/>
                  </a:cubicBezTo>
                  <a:close/>
                  <a:moveTo>
                    <a:pt x="323" y="171"/>
                  </a:moveTo>
                  <a:cubicBezTo>
                    <a:pt x="177" y="317"/>
                    <a:pt x="177" y="317"/>
                    <a:pt x="177" y="317"/>
                  </a:cubicBezTo>
                  <a:cubicBezTo>
                    <a:pt x="180" y="322"/>
                    <a:pt x="184" y="326"/>
                    <a:pt x="187" y="331"/>
                  </a:cubicBezTo>
                  <a:cubicBezTo>
                    <a:pt x="347" y="171"/>
                    <a:pt x="347" y="171"/>
                    <a:pt x="347" y="171"/>
                  </a:cubicBezTo>
                  <a:cubicBezTo>
                    <a:pt x="339" y="172"/>
                    <a:pt x="331" y="172"/>
                    <a:pt x="323" y="171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94" y="148"/>
                  </a:moveTo>
                  <a:cubicBezTo>
                    <a:pt x="394" y="144"/>
                    <a:pt x="392" y="141"/>
                    <a:pt x="388" y="139"/>
                  </a:cubicBezTo>
                  <a:cubicBezTo>
                    <a:pt x="385" y="138"/>
                    <a:pt x="381" y="138"/>
                    <a:pt x="378" y="140"/>
                  </a:cubicBezTo>
                  <a:cubicBezTo>
                    <a:pt x="378" y="140"/>
                    <a:pt x="317" y="174"/>
                    <a:pt x="263" y="120"/>
                  </a:cubicBezTo>
                  <a:cubicBezTo>
                    <a:pt x="259" y="116"/>
                    <a:pt x="252" y="116"/>
                    <a:pt x="248" y="120"/>
                  </a:cubicBezTo>
                  <a:cubicBezTo>
                    <a:pt x="195" y="174"/>
                    <a:pt x="135" y="141"/>
                    <a:pt x="133" y="140"/>
                  </a:cubicBezTo>
                  <a:cubicBezTo>
                    <a:pt x="130" y="138"/>
                    <a:pt x="126" y="138"/>
                    <a:pt x="123" y="139"/>
                  </a:cubicBezTo>
                  <a:cubicBezTo>
                    <a:pt x="120" y="141"/>
                    <a:pt x="117" y="144"/>
                    <a:pt x="117" y="148"/>
                  </a:cubicBezTo>
                  <a:cubicBezTo>
                    <a:pt x="95" y="332"/>
                    <a:pt x="249" y="414"/>
                    <a:pt x="251" y="414"/>
                  </a:cubicBezTo>
                  <a:cubicBezTo>
                    <a:pt x="251" y="415"/>
                    <a:pt x="252" y="415"/>
                    <a:pt x="252" y="415"/>
                  </a:cubicBezTo>
                  <a:cubicBezTo>
                    <a:pt x="252" y="415"/>
                    <a:pt x="253" y="415"/>
                    <a:pt x="253" y="415"/>
                  </a:cubicBezTo>
                  <a:cubicBezTo>
                    <a:pt x="254" y="416"/>
                    <a:pt x="255" y="416"/>
                    <a:pt x="256" y="416"/>
                  </a:cubicBezTo>
                  <a:cubicBezTo>
                    <a:pt x="256" y="416"/>
                    <a:pt x="256" y="416"/>
                    <a:pt x="256" y="416"/>
                  </a:cubicBezTo>
                  <a:cubicBezTo>
                    <a:pt x="256" y="416"/>
                    <a:pt x="256" y="416"/>
                    <a:pt x="256" y="416"/>
                  </a:cubicBezTo>
                  <a:cubicBezTo>
                    <a:pt x="257" y="416"/>
                    <a:pt x="257" y="416"/>
                    <a:pt x="258" y="415"/>
                  </a:cubicBezTo>
                  <a:cubicBezTo>
                    <a:pt x="259" y="415"/>
                    <a:pt x="259" y="415"/>
                    <a:pt x="259" y="415"/>
                  </a:cubicBezTo>
                  <a:cubicBezTo>
                    <a:pt x="260" y="415"/>
                    <a:pt x="260" y="415"/>
                    <a:pt x="261" y="414"/>
                  </a:cubicBezTo>
                  <a:cubicBezTo>
                    <a:pt x="262" y="414"/>
                    <a:pt x="416" y="332"/>
                    <a:pt x="394" y="148"/>
                  </a:cubicBezTo>
                  <a:close/>
                  <a:moveTo>
                    <a:pt x="201" y="347"/>
                  </a:moveTo>
                  <a:cubicBezTo>
                    <a:pt x="224" y="372"/>
                    <a:pt x="246" y="387"/>
                    <a:pt x="256" y="393"/>
                  </a:cubicBezTo>
                  <a:cubicBezTo>
                    <a:pt x="280" y="379"/>
                    <a:pt x="380" y="311"/>
                    <a:pt x="375" y="173"/>
                  </a:cubicBezTo>
                  <a:lnTo>
                    <a:pt x="201" y="34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8" name="Group 238"/>
            <p:cNvGrpSpPr>
              <a:grpSpLocks noChangeAspect="1"/>
            </p:cNvGrpSpPr>
            <p:nvPr/>
          </p:nvGrpSpPr>
          <p:grpSpPr bwMode="auto">
            <a:xfrm>
              <a:off x="6601692" y="2184334"/>
              <a:ext cx="410400" cy="409197"/>
              <a:chOff x="3875" y="720"/>
              <a:chExt cx="341" cy="340"/>
            </a:xfrm>
            <a:solidFill>
              <a:schemeClr val="accent3"/>
            </a:solidFill>
          </p:grpSpPr>
          <p:sp>
            <p:nvSpPr>
              <p:cNvPr id="109" name="Freeform 239"/>
              <p:cNvSpPr>
                <a:spLocks noEditPoints="1"/>
              </p:cNvSpPr>
              <p:nvPr/>
            </p:nvSpPr>
            <p:spPr bwMode="auto">
              <a:xfrm>
                <a:off x="3875" y="720"/>
                <a:ext cx="341" cy="340"/>
              </a:xfrm>
              <a:custGeom>
                <a:avLst/>
                <a:gdLst>
                  <a:gd name="T0" fmla="*/ 377 w 512"/>
                  <a:gd name="T1" fmla="*/ 173 h 512"/>
                  <a:gd name="T2" fmla="*/ 377 w 512"/>
                  <a:gd name="T3" fmla="*/ 263 h 512"/>
                  <a:gd name="T4" fmla="*/ 255 w 512"/>
                  <a:gd name="T5" fmla="*/ 391 h 512"/>
                  <a:gd name="T6" fmla="*/ 163 w 512"/>
                  <a:gd name="T7" fmla="*/ 293 h 512"/>
                  <a:gd name="T8" fmla="*/ 134 w 512"/>
                  <a:gd name="T9" fmla="*/ 263 h 512"/>
                  <a:gd name="T10" fmla="*/ 134 w 512"/>
                  <a:gd name="T11" fmla="*/ 173 h 512"/>
                  <a:gd name="T12" fmla="*/ 176 w 512"/>
                  <a:gd name="T13" fmla="*/ 154 h 512"/>
                  <a:gd name="T14" fmla="*/ 219 w 512"/>
                  <a:gd name="T15" fmla="*/ 173 h 512"/>
                  <a:gd name="T16" fmla="*/ 248 w 512"/>
                  <a:gd name="T17" fmla="*/ 203 h 512"/>
                  <a:gd name="T18" fmla="*/ 248 w 512"/>
                  <a:gd name="T19" fmla="*/ 203 h 512"/>
                  <a:gd name="T20" fmla="*/ 248 w 512"/>
                  <a:gd name="T21" fmla="*/ 203 h 512"/>
                  <a:gd name="T22" fmla="*/ 249 w 512"/>
                  <a:gd name="T23" fmla="*/ 204 h 512"/>
                  <a:gd name="T24" fmla="*/ 251 w 512"/>
                  <a:gd name="T25" fmla="*/ 205 h 512"/>
                  <a:gd name="T26" fmla="*/ 253 w 512"/>
                  <a:gd name="T27" fmla="*/ 206 h 512"/>
                  <a:gd name="T28" fmla="*/ 255 w 512"/>
                  <a:gd name="T29" fmla="*/ 206 h 512"/>
                  <a:gd name="T30" fmla="*/ 257 w 512"/>
                  <a:gd name="T31" fmla="*/ 206 h 512"/>
                  <a:gd name="T32" fmla="*/ 259 w 512"/>
                  <a:gd name="T33" fmla="*/ 205 h 512"/>
                  <a:gd name="T34" fmla="*/ 261 w 512"/>
                  <a:gd name="T35" fmla="*/ 204 h 512"/>
                  <a:gd name="T36" fmla="*/ 263 w 512"/>
                  <a:gd name="T37" fmla="*/ 203 h 512"/>
                  <a:gd name="T38" fmla="*/ 263 w 512"/>
                  <a:gd name="T39" fmla="*/ 203 h 512"/>
                  <a:gd name="T40" fmla="*/ 263 w 512"/>
                  <a:gd name="T41" fmla="*/ 203 h 512"/>
                  <a:gd name="T42" fmla="*/ 292 w 512"/>
                  <a:gd name="T43" fmla="*/ 173 h 512"/>
                  <a:gd name="T44" fmla="*/ 334 w 512"/>
                  <a:gd name="T45" fmla="*/ 154 h 512"/>
                  <a:gd name="T46" fmla="*/ 377 w 512"/>
                  <a:gd name="T47" fmla="*/ 173 h 512"/>
                  <a:gd name="T48" fmla="*/ 512 w 512"/>
                  <a:gd name="T49" fmla="*/ 256 h 512"/>
                  <a:gd name="T50" fmla="*/ 256 w 512"/>
                  <a:gd name="T51" fmla="*/ 512 h 512"/>
                  <a:gd name="T52" fmla="*/ 0 w 512"/>
                  <a:gd name="T53" fmla="*/ 256 h 512"/>
                  <a:gd name="T54" fmla="*/ 256 w 512"/>
                  <a:gd name="T55" fmla="*/ 0 h 512"/>
                  <a:gd name="T56" fmla="*/ 512 w 512"/>
                  <a:gd name="T57" fmla="*/ 256 h 512"/>
                  <a:gd name="T58" fmla="*/ 392 w 512"/>
                  <a:gd name="T59" fmla="*/ 158 h 512"/>
                  <a:gd name="T60" fmla="*/ 334 w 512"/>
                  <a:gd name="T61" fmla="*/ 133 h 512"/>
                  <a:gd name="T62" fmla="*/ 276 w 512"/>
                  <a:gd name="T63" fmla="*/ 158 h 512"/>
                  <a:gd name="T64" fmla="*/ 255 w 512"/>
                  <a:gd name="T65" fmla="*/ 180 h 512"/>
                  <a:gd name="T66" fmla="*/ 234 w 512"/>
                  <a:gd name="T67" fmla="*/ 158 h 512"/>
                  <a:gd name="T68" fmla="*/ 176 w 512"/>
                  <a:gd name="T69" fmla="*/ 133 h 512"/>
                  <a:gd name="T70" fmla="*/ 118 w 512"/>
                  <a:gd name="T71" fmla="*/ 158 h 512"/>
                  <a:gd name="T72" fmla="*/ 118 w 512"/>
                  <a:gd name="T73" fmla="*/ 277 h 512"/>
                  <a:gd name="T74" fmla="*/ 247 w 512"/>
                  <a:gd name="T75" fmla="*/ 413 h 512"/>
                  <a:gd name="T76" fmla="*/ 254 w 512"/>
                  <a:gd name="T77" fmla="*/ 416 h 512"/>
                  <a:gd name="T78" fmla="*/ 255 w 512"/>
                  <a:gd name="T79" fmla="*/ 416 h 512"/>
                  <a:gd name="T80" fmla="*/ 256 w 512"/>
                  <a:gd name="T81" fmla="*/ 416 h 512"/>
                  <a:gd name="T82" fmla="*/ 264 w 512"/>
                  <a:gd name="T83" fmla="*/ 413 h 512"/>
                  <a:gd name="T84" fmla="*/ 363 w 512"/>
                  <a:gd name="T85" fmla="*/ 308 h 512"/>
                  <a:gd name="T86" fmla="*/ 392 w 512"/>
                  <a:gd name="T87" fmla="*/ 277 h 512"/>
                  <a:gd name="T88" fmla="*/ 392 w 512"/>
                  <a:gd name="T89" fmla="*/ 15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2" h="512">
                    <a:moveTo>
                      <a:pt x="377" y="173"/>
                    </a:moveTo>
                    <a:cubicBezTo>
                      <a:pt x="401" y="197"/>
                      <a:pt x="401" y="238"/>
                      <a:pt x="377" y="263"/>
                    </a:cubicBezTo>
                    <a:cubicBezTo>
                      <a:pt x="255" y="391"/>
                      <a:pt x="255" y="391"/>
                      <a:pt x="255" y="391"/>
                    </a:cubicBezTo>
                    <a:cubicBezTo>
                      <a:pt x="163" y="293"/>
                      <a:pt x="163" y="293"/>
                      <a:pt x="163" y="293"/>
                    </a:cubicBezTo>
                    <a:cubicBezTo>
                      <a:pt x="134" y="263"/>
                      <a:pt x="134" y="263"/>
                      <a:pt x="134" y="263"/>
                    </a:cubicBezTo>
                    <a:cubicBezTo>
                      <a:pt x="110" y="238"/>
                      <a:pt x="110" y="197"/>
                      <a:pt x="134" y="173"/>
                    </a:cubicBezTo>
                    <a:cubicBezTo>
                      <a:pt x="145" y="161"/>
                      <a:pt x="160" y="154"/>
                      <a:pt x="176" y="154"/>
                    </a:cubicBezTo>
                    <a:cubicBezTo>
                      <a:pt x="192" y="154"/>
                      <a:pt x="207" y="161"/>
                      <a:pt x="219" y="173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204"/>
                      <a:pt x="249" y="204"/>
                      <a:pt x="249" y="204"/>
                    </a:cubicBezTo>
                    <a:cubicBezTo>
                      <a:pt x="250" y="205"/>
                      <a:pt x="251" y="205"/>
                      <a:pt x="251" y="205"/>
                    </a:cubicBezTo>
                    <a:cubicBezTo>
                      <a:pt x="252" y="206"/>
                      <a:pt x="252" y="206"/>
                      <a:pt x="253" y="206"/>
                    </a:cubicBezTo>
                    <a:cubicBezTo>
                      <a:pt x="254" y="206"/>
                      <a:pt x="255" y="206"/>
                      <a:pt x="255" y="206"/>
                    </a:cubicBezTo>
                    <a:cubicBezTo>
                      <a:pt x="256" y="206"/>
                      <a:pt x="256" y="206"/>
                      <a:pt x="257" y="206"/>
                    </a:cubicBezTo>
                    <a:cubicBezTo>
                      <a:pt x="258" y="206"/>
                      <a:pt x="259" y="206"/>
                      <a:pt x="259" y="205"/>
                    </a:cubicBezTo>
                    <a:cubicBezTo>
                      <a:pt x="260" y="205"/>
                      <a:pt x="260" y="205"/>
                      <a:pt x="261" y="204"/>
                    </a:cubicBezTo>
                    <a:cubicBezTo>
                      <a:pt x="262" y="204"/>
                      <a:pt x="262" y="204"/>
                      <a:pt x="263" y="203"/>
                    </a:cubicBezTo>
                    <a:cubicBezTo>
                      <a:pt x="263" y="203"/>
                      <a:pt x="263" y="203"/>
                      <a:pt x="263" y="203"/>
                    </a:cubicBezTo>
                    <a:cubicBezTo>
                      <a:pt x="263" y="203"/>
                      <a:pt x="263" y="203"/>
                      <a:pt x="263" y="203"/>
                    </a:cubicBezTo>
                    <a:cubicBezTo>
                      <a:pt x="292" y="173"/>
                      <a:pt x="292" y="173"/>
                      <a:pt x="292" y="173"/>
                    </a:cubicBezTo>
                    <a:cubicBezTo>
                      <a:pt x="303" y="161"/>
                      <a:pt x="318" y="154"/>
                      <a:pt x="334" y="154"/>
                    </a:cubicBezTo>
                    <a:cubicBezTo>
                      <a:pt x="350" y="154"/>
                      <a:pt x="366" y="161"/>
                      <a:pt x="377" y="173"/>
                    </a:cubicBezTo>
                    <a:close/>
                    <a:moveTo>
                      <a:pt x="512" y="256"/>
                    </a:moveTo>
                    <a:cubicBezTo>
                      <a:pt x="512" y="398"/>
                      <a:pt x="397" y="512"/>
                      <a:pt x="256" y="512"/>
                    </a:cubicBezTo>
                    <a:cubicBezTo>
                      <a:pt x="115" y="512"/>
                      <a:pt x="0" y="398"/>
                      <a:pt x="0" y="256"/>
                    </a:cubicBezTo>
                    <a:cubicBezTo>
                      <a:pt x="0" y="115"/>
                      <a:pt x="115" y="0"/>
                      <a:pt x="256" y="0"/>
                    </a:cubicBezTo>
                    <a:cubicBezTo>
                      <a:pt x="397" y="0"/>
                      <a:pt x="512" y="115"/>
                      <a:pt x="512" y="256"/>
                    </a:cubicBezTo>
                    <a:close/>
                    <a:moveTo>
                      <a:pt x="392" y="158"/>
                    </a:moveTo>
                    <a:cubicBezTo>
                      <a:pt x="377" y="142"/>
                      <a:pt x="356" y="133"/>
                      <a:pt x="334" y="133"/>
                    </a:cubicBezTo>
                    <a:cubicBezTo>
                      <a:pt x="312" y="133"/>
                      <a:pt x="292" y="142"/>
                      <a:pt x="276" y="158"/>
                    </a:cubicBezTo>
                    <a:cubicBezTo>
                      <a:pt x="255" y="180"/>
                      <a:pt x="255" y="180"/>
                      <a:pt x="255" y="180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19" y="142"/>
                      <a:pt x="198" y="133"/>
                      <a:pt x="176" y="133"/>
                    </a:cubicBezTo>
                    <a:cubicBezTo>
                      <a:pt x="154" y="133"/>
                      <a:pt x="134" y="142"/>
                      <a:pt x="118" y="158"/>
                    </a:cubicBezTo>
                    <a:cubicBezTo>
                      <a:pt x="87" y="191"/>
                      <a:pt x="87" y="244"/>
                      <a:pt x="118" y="277"/>
                    </a:cubicBezTo>
                    <a:cubicBezTo>
                      <a:pt x="247" y="413"/>
                      <a:pt x="247" y="413"/>
                      <a:pt x="247" y="413"/>
                    </a:cubicBezTo>
                    <a:cubicBezTo>
                      <a:pt x="249" y="415"/>
                      <a:pt x="252" y="416"/>
                      <a:pt x="254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6" y="416"/>
                      <a:pt x="256" y="416"/>
                      <a:pt x="256" y="416"/>
                    </a:cubicBezTo>
                    <a:cubicBezTo>
                      <a:pt x="259" y="416"/>
                      <a:pt x="262" y="415"/>
                      <a:pt x="264" y="413"/>
                    </a:cubicBezTo>
                    <a:cubicBezTo>
                      <a:pt x="363" y="308"/>
                      <a:pt x="363" y="308"/>
                      <a:pt x="363" y="308"/>
                    </a:cubicBezTo>
                    <a:cubicBezTo>
                      <a:pt x="392" y="277"/>
                      <a:pt x="392" y="277"/>
                      <a:pt x="392" y="277"/>
                    </a:cubicBezTo>
                    <a:cubicBezTo>
                      <a:pt x="424" y="244"/>
                      <a:pt x="424" y="191"/>
                      <a:pt x="392" y="158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240"/>
              <p:cNvSpPr>
                <a:spLocks noEditPoints="1"/>
              </p:cNvSpPr>
              <p:nvPr/>
            </p:nvSpPr>
            <p:spPr bwMode="auto">
              <a:xfrm>
                <a:off x="3875" y="720"/>
                <a:ext cx="341" cy="340"/>
              </a:xfrm>
              <a:custGeom>
                <a:avLst/>
                <a:gdLst>
                  <a:gd name="T0" fmla="*/ 377 w 512"/>
                  <a:gd name="T1" fmla="*/ 173 h 512"/>
                  <a:gd name="T2" fmla="*/ 377 w 512"/>
                  <a:gd name="T3" fmla="*/ 263 h 512"/>
                  <a:gd name="T4" fmla="*/ 255 w 512"/>
                  <a:gd name="T5" fmla="*/ 391 h 512"/>
                  <a:gd name="T6" fmla="*/ 163 w 512"/>
                  <a:gd name="T7" fmla="*/ 293 h 512"/>
                  <a:gd name="T8" fmla="*/ 134 w 512"/>
                  <a:gd name="T9" fmla="*/ 263 h 512"/>
                  <a:gd name="T10" fmla="*/ 134 w 512"/>
                  <a:gd name="T11" fmla="*/ 173 h 512"/>
                  <a:gd name="T12" fmla="*/ 176 w 512"/>
                  <a:gd name="T13" fmla="*/ 154 h 512"/>
                  <a:gd name="T14" fmla="*/ 219 w 512"/>
                  <a:gd name="T15" fmla="*/ 173 h 512"/>
                  <a:gd name="T16" fmla="*/ 248 w 512"/>
                  <a:gd name="T17" fmla="*/ 203 h 512"/>
                  <a:gd name="T18" fmla="*/ 248 w 512"/>
                  <a:gd name="T19" fmla="*/ 203 h 512"/>
                  <a:gd name="T20" fmla="*/ 248 w 512"/>
                  <a:gd name="T21" fmla="*/ 203 h 512"/>
                  <a:gd name="T22" fmla="*/ 249 w 512"/>
                  <a:gd name="T23" fmla="*/ 204 h 512"/>
                  <a:gd name="T24" fmla="*/ 251 w 512"/>
                  <a:gd name="T25" fmla="*/ 205 h 512"/>
                  <a:gd name="T26" fmla="*/ 253 w 512"/>
                  <a:gd name="T27" fmla="*/ 206 h 512"/>
                  <a:gd name="T28" fmla="*/ 255 w 512"/>
                  <a:gd name="T29" fmla="*/ 206 h 512"/>
                  <a:gd name="T30" fmla="*/ 257 w 512"/>
                  <a:gd name="T31" fmla="*/ 206 h 512"/>
                  <a:gd name="T32" fmla="*/ 259 w 512"/>
                  <a:gd name="T33" fmla="*/ 205 h 512"/>
                  <a:gd name="T34" fmla="*/ 261 w 512"/>
                  <a:gd name="T35" fmla="*/ 204 h 512"/>
                  <a:gd name="T36" fmla="*/ 263 w 512"/>
                  <a:gd name="T37" fmla="*/ 203 h 512"/>
                  <a:gd name="T38" fmla="*/ 263 w 512"/>
                  <a:gd name="T39" fmla="*/ 203 h 512"/>
                  <a:gd name="T40" fmla="*/ 263 w 512"/>
                  <a:gd name="T41" fmla="*/ 203 h 512"/>
                  <a:gd name="T42" fmla="*/ 292 w 512"/>
                  <a:gd name="T43" fmla="*/ 173 h 512"/>
                  <a:gd name="T44" fmla="*/ 334 w 512"/>
                  <a:gd name="T45" fmla="*/ 154 h 512"/>
                  <a:gd name="T46" fmla="*/ 377 w 512"/>
                  <a:gd name="T47" fmla="*/ 173 h 512"/>
                  <a:gd name="T48" fmla="*/ 512 w 512"/>
                  <a:gd name="T49" fmla="*/ 256 h 512"/>
                  <a:gd name="T50" fmla="*/ 256 w 512"/>
                  <a:gd name="T51" fmla="*/ 512 h 512"/>
                  <a:gd name="T52" fmla="*/ 0 w 512"/>
                  <a:gd name="T53" fmla="*/ 256 h 512"/>
                  <a:gd name="T54" fmla="*/ 256 w 512"/>
                  <a:gd name="T55" fmla="*/ 0 h 512"/>
                  <a:gd name="T56" fmla="*/ 512 w 512"/>
                  <a:gd name="T57" fmla="*/ 256 h 512"/>
                  <a:gd name="T58" fmla="*/ 392 w 512"/>
                  <a:gd name="T59" fmla="*/ 158 h 512"/>
                  <a:gd name="T60" fmla="*/ 334 w 512"/>
                  <a:gd name="T61" fmla="*/ 133 h 512"/>
                  <a:gd name="T62" fmla="*/ 276 w 512"/>
                  <a:gd name="T63" fmla="*/ 158 h 512"/>
                  <a:gd name="T64" fmla="*/ 255 w 512"/>
                  <a:gd name="T65" fmla="*/ 180 h 512"/>
                  <a:gd name="T66" fmla="*/ 234 w 512"/>
                  <a:gd name="T67" fmla="*/ 158 h 512"/>
                  <a:gd name="T68" fmla="*/ 176 w 512"/>
                  <a:gd name="T69" fmla="*/ 133 h 512"/>
                  <a:gd name="T70" fmla="*/ 118 w 512"/>
                  <a:gd name="T71" fmla="*/ 158 h 512"/>
                  <a:gd name="T72" fmla="*/ 118 w 512"/>
                  <a:gd name="T73" fmla="*/ 277 h 512"/>
                  <a:gd name="T74" fmla="*/ 247 w 512"/>
                  <a:gd name="T75" fmla="*/ 413 h 512"/>
                  <a:gd name="T76" fmla="*/ 254 w 512"/>
                  <a:gd name="T77" fmla="*/ 416 h 512"/>
                  <a:gd name="T78" fmla="*/ 255 w 512"/>
                  <a:gd name="T79" fmla="*/ 416 h 512"/>
                  <a:gd name="T80" fmla="*/ 256 w 512"/>
                  <a:gd name="T81" fmla="*/ 416 h 512"/>
                  <a:gd name="T82" fmla="*/ 264 w 512"/>
                  <a:gd name="T83" fmla="*/ 413 h 512"/>
                  <a:gd name="T84" fmla="*/ 363 w 512"/>
                  <a:gd name="T85" fmla="*/ 308 h 512"/>
                  <a:gd name="T86" fmla="*/ 392 w 512"/>
                  <a:gd name="T87" fmla="*/ 277 h 512"/>
                  <a:gd name="T88" fmla="*/ 392 w 512"/>
                  <a:gd name="T89" fmla="*/ 15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2" h="512">
                    <a:moveTo>
                      <a:pt x="377" y="173"/>
                    </a:moveTo>
                    <a:cubicBezTo>
                      <a:pt x="401" y="197"/>
                      <a:pt x="401" y="238"/>
                      <a:pt x="377" y="263"/>
                    </a:cubicBezTo>
                    <a:cubicBezTo>
                      <a:pt x="255" y="391"/>
                      <a:pt x="255" y="391"/>
                      <a:pt x="255" y="391"/>
                    </a:cubicBezTo>
                    <a:cubicBezTo>
                      <a:pt x="163" y="293"/>
                      <a:pt x="163" y="293"/>
                      <a:pt x="163" y="293"/>
                    </a:cubicBezTo>
                    <a:cubicBezTo>
                      <a:pt x="134" y="263"/>
                      <a:pt x="134" y="263"/>
                      <a:pt x="134" y="263"/>
                    </a:cubicBezTo>
                    <a:cubicBezTo>
                      <a:pt x="110" y="238"/>
                      <a:pt x="110" y="197"/>
                      <a:pt x="134" y="173"/>
                    </a:cubicBezTo>
                    <a:cubicBezTo>
                      <a:pt x="145" y="161"/>
                      <a:pt x="160" y="154"/>
                      <a:pt x="176" y="154"/>
                    </a:cubicBezTo>
                    <a:cubicBezTo>
                      <a:pt x="192" y="154"/>
                      <a:pt x="207" y="161"/>
                      <a:pt x="219" y="173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204"/>
                      <a:pt x="249" y="204"/>
                      <a:pt x="249" y="204"/>
                    </a:cubicBezTo>
                    <a:cubicBezTo>
                      <a:pt x="250" y="205"/>
                      <a:pt x="251" y="205"/>
                      <a:pt x="251" y="205"/>
                    </a:cubicBezTo>
                    <a:cubicBezTo>
                      <a:pt x="252" y="206"/>
                      <a:pt x="252" y="206"/>
                      <a:pt x="253" y="206"/>
                    </a:cubicBezTo>
                    <a:cubicBezTo>
                      <a:pt x="254" y="206"/>
                      <a:pt x="255" y="206"/>
                      <a:pt x="255" y="206"/>
                    </a:cubicBezTo>
                    <a:cubicBezTo>
                      <a:pt x="256" y="206"/>
                      <a:pt x="256" y="206"/>
                      <a:pt x="257" y="206"/>
                    </a:cubicBezTo>
                    <a:cubicBezTo>
                      <a:pt x="258" y="206"/>
                      <a:pt x="259" y="206"/>
                      <a:pt x="259" y="205"/>
                    </a:cubicBezTo>
                    <a:cubicBezTo>
                      <a:pt x="260" y="205"/>
                      <a:pt x="260" y="205"/>
                      <a:pt x="261" y="204"/>
                    </a:cubicBezTo>
                    <a:cubicBezTo>
                      <a:pt x="262" y="204"/>
                      <a:pt x="262" y="204"/>
                      <a:pt x="263" y="203"/>
                    </a:cubicBezTo>
                    <a:cubicBezTo>
                      <a:pt x="263" y="203"/>
                      <a:pt x="263" y="203"/>
                      <a:pt x="263" y="203"/>
                    </a:cubicBezTo>
                    <a:cubicBezTo>
                      <a:pt x="263" y="203"/>
                      <a:pt x="263" y="203"/>
                      <a:pt x="263" y="203"/>
                    </a:cubicBezTo>
                    <a:cubicBezTo>
                      <a:pt x="292" y="173"/>
                      <a:pt x="292" y="173"/>
                      <a:pt x="292" y="173"/>
                    </a:cubicBezTo>
                    <a:cubicBezTo>
                      <a:pt x="303" y="161"/>
                      <a:pt x="318" y="154"/>
                      <a:pt x="334" y="154"/>
                    </a:cubicBezTo>
                    <a:cubicBezTo>
                      <a:pt x="350" y="154"/>
                      <a:pt x="366" y="161"/>
                      <a:pt x="377" y="173"/>
                    </a:cubicBezTo>
                    <a:close/>
                    <a:moveTo>
                      <a:pt x="512" y="256"/>
                    </a:moveTo>
                    <a:cubicBezTo>
                      <a:pt x="512" y="398"/>
                      <a:pt x="397" y="512"/>
                      <a:pt x="256" y="512"/>
                    </a:cubicBezTo>
                    <a:cubicBezTo>
                      <a:pt x="115" y="512"/>
                      <a:pt x="0" y="398"/>
                      <a:pt x="0" y="256"/>
                    </a:cubicBezTo>
                    <a:cubicBezTo>
                      <a:pt x="0" y="115"/>
                      <a:pt x="115" y="0"/>
                      <a:pt x="256" y="0"/>
                    </a:cubicBezTo>
                    <a:cubicBezTo>
                      <a:pt x="397" y="0"/>
                      <a:pt x="512" y="115"/>
                      <a:pt x="512" y="256"/>
                    </a:cubicBezTo>
                    <a:close/>
                    <a:moveTo>
                      <a:pt x="392" y="158"/>
                    </a:moveTo>
                    <a:cubicBezTo>
                      <a:pt x="377" y="142"/>
                      <a:pt x="356" y="133"/>
                      <a:pt x="334" y="133"/>
                    </a:cubicBezTo>
                    <a:cubicBezTo>
                      <a:pt x="312" y="133"/>
                      <a:pt x="292" y="142"/>
                      <a:pt x="276" y="158"/>
                    </a:cubicBezTo>
                    <a:cubicBezTo>
                      <a:pt x="255" y="180"/>
                      <a:pt x="255" y="180"/>
                      <a:pt x="255" y="180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19" y="142"/>
                      <a:pt x="198" y="133"/>
                      <a:pt x="176" y="133"/>
                    </a:cubicBezTo>
                    <a:cubicBezTo>
                      <a:pt x="154" y="133"/>
                      <a:pt x="134" y="142"/>
                      <a:pt x="118" y="158"/>
                    </a:cubicBezTo>
                    <a:cubicBezTo>
                      <a:pt x="87" y="191"/>
                      <a:pt x="87" y="244"/>
                      <a:pt x="118" y="277"/>
                    </a:cubicBezTo>
                    <a:cubicBezTo>
                      <a:pt x="247" y="413"/>
                      <a:pt x="247" y="413"/>
                      <a:pt x="247" y="413"/>
                    </a:cubicBezTo>
                    <a:cubicBezTo>
                      <a:pt x="249" y="415"/>
                      <a:pt x="252" y="416"/>
                      <a:pt x="254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6" y="416"/>
                      <a:pt x="256" y="416"/>
                      <a:pt x="256" y="416"/>
                    </a:cubicBezTo>
                    <a:cubicBezTo>
                      <a:pt x="259" y="416"/>
                      <a:pt x="262" y="415"/>
                      <a:pt x="264" y="413"/>
                    </a:cubicBezTo>
                    <a:cubicBezTo>
                      <a:pt x="363" y="308"/>
                      <a:pt x="363" y="308"/>
                      <a:pt x="363" y="308"/>
                    </a:cubicBezTo>
                    <a:cubicBezTo>
                      <a:pt x="392" y="277"/>
                      <a:pt x="392" y="277"/>
                      <a:pt x="392" y="277"/>
                    </a:cubicBezTo>
                    <a:cubicBezTo>
                      <a:pt x="424" y="244"/>
                      <a:pt x="424" y="191"/>
                      <a:pt x="392" y="158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1" name="Freeform 337"/>
            <p:cNvSpPr>
              <a:spLocks noChangeAspect="1" noEditPoints="1"/>
            </p:cNvSpPr>
            <p:nvPr/>
          </p:nvSpPr>
          <p:spPr bwMode="auto">
            <a:xfrm>
              <a:off x="7424664" y="2183732"/>
              <a:ext cx="410400" cy="41040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5 w 512"/>
                <a:gd name="T11" fmla="*/ 238 h 512"/>
                <a:gd name="T12" fmla="*/ 405 w 512"/>
                <a:gd name="T13" fmla="*/ 245 h 512"/>
                <a:gd name="T14" fmla="*/ 384 w 512"/>
                <a:gd name="T15" fmla="*/ 245 h 512"/>
                <a:gd name="T16" fmla="*/ 384 w 512"/>
                <a:gd name="T17" fmla="*/ 384 h 512"/>
                <a:gd name="T18" fmla="*/ 373 w 512"/>
                <a:gd name="T19" fmla="*/ 394 h 512"/>
                <a:gd name="T20" fmla="*/ 277 w 512"/>
                <a:gd name="T21" fmla="*/ 394 h 512"/>
                <a:gd name="T22" fmla="*/ 266 w 512"/>
                <a:gd name="T23" fmla="*/ 384 h 512"/>
                <a:gd name="T24" fmla="*/ 266 w 512"/>
                <a:gd name="T25" fmla="*/ 330 h 512"/>
                <a:gd name="T26" fmla="*/ 245 w 512"/>
                <a:gd name="T27" fmla="*/ 330 h 512"/>
                <a:gd name="T28" fmla="*/ 245 w 512"/>
                <a:gd name="T29" fmla="*/ 384 h 512"/>
                <a:gd name="T30" fmla="*/ 234 w 512"/>
                <a:gd name="T31" fmla="*/ 394 h 512"/>
                <a:gd name="T32" fmla="*/ 138 w 512"/>
                <a:gd name="T33" fmla="*/ 394 h 512"/>
                <a:gd name="T34" fmla="*/ 128 w 512"/>
                <a:gd name="T35" fmla="*/ 384 h 512"/>
                <a:gd name="T36" fmla="*/ 128 w 512"/>
                <a:gd name="T37" fmla="*/ 245 h 512"/>
                <a:gd name="T38" fmla="*/ 106 w 512"/>
                <a:gd name="T39" fmla="*/ 245 h 512"/>
                <a:gd name="T40" fmla="*/ 96 w 512"/>
                <a:gd name="T41" fmla="*/ 238 h 512"/>
                <a:gd name="T42" fmla="*/ 99 w 512"/>
                <a:gd name="T43" fmla="*/ 226 h 512"/>
                <a:gd name="T44" fmla="*/ 249 w 512"/>
                <a:gd name="T45" fmla="*/ 98 h 512"/>
                <a:gd name="T46" fmla="*/ 263 w 512"/>
                <a:gd name="T47" fmla="*/ 98 h 512"/>
                <a:gd name="T48" fmla="*/ 412 w 512"/>
                <a:gd name="T49" fmla="*/ 226 h 512"/>
                <a:gd name="T50" fmla="*/ 415 w 512"/>
                <a:gd name="T51" fmla="*/ 238 h 512"/>
                <a:gd name="T52" fmla="*/ 256 w 512"/>
                <a:gd name="T53" fmla="*/ 120 h 512"/>
                <a:gd name="T54" fmla="*/ 376 w 512"/>
                <a:gd name="T55" fmla="*/ 224 h 512"/>
                <a:gd name="T56" fmla="*/ 373 w 512"/>
                <a:gd name="T57" fmla="*/ 224 h 512"/>
                <a:gd name="T58" fmla="*/ 362 w 512"/>
                <a:gd name="T59" fmla="*/ 234 h 512"/>
                <a:gd name="T60" fmla="*/ 362 w 512"/>
                <a:gd name="T61" fmla="*/ 373 h 512"/>
                <a:gd name="T62" fmla="*/ 288 w 512"/>
                <a:gd name="T63" fmla="*/ 373 h 512"/>
                <a:gd name="T64" fmla="*/ 288 w 512"/>
                <a:gd name="T65" fmla="*/ 320 h 512"/>
                <a:gd name="T66" fmla="*/ 277 w 512"/>
                <a:gd name="T67" fmla="*/ 309 h 512"/>
                <a:gd name="T68" fmla="*/ 234 w 512"/>
                <a:gd name="T69" fmla="*/ 309 h 512"/>
                <a:gd name="T70" fmla="*/ 224 w 512"/>
                <a:gd name="T71" fmla="*/ 320 h 512"/>
                <a:gd name="T72" fmla="*/ 224 w 512"/>
                <a:gd name="T73" fmla="*/ 373 h 512"/>
                <a:gd name="T74" fmla="*/ 149 w 512"/>
                <a:gd name="T75" fmla="*/ 373 h 512"/>
                <a:gd name="T76" fmla="*/ 149 w 512"/>
                <a:gd name="T77" fmla="*/ 234 h 512"/>
                <a:gd name="T78" fmla="*/ 138 w 512"/>
                <a:gd name="T79" fmla="*/ 224 h 512"/>
                <a:gd name="T80" fmla="*/ 135 w 512"/>
                <a:gd name="T81" fmla="*/ 224 h 512"/>
                <a:gd name="T82" fmla="*/ 256 w 512"/>
                <a:gd name="T83" fmla="*/ 12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5" y="238"/>
                  </a:moveTo>
                  <a:cubicBezTo>
                    <a:pt x="413" y="242"/>
                    <a:pt x="409" y="245"/>
                    <a:pt x="405" y="245"/>
                  </a:cubicBezTo>
                  <a:cubicBezTo>
                    <a:pt x="384" y="245"/>
                    <a:pt x="384" y="245"/>
                    <a:pt x="384" y="245"/>
                  </a:cubicBezTo>
                  <a:cubicBezTo>
                    <a:pt x="384" y="384"/>
                    <a:pt x="384" y="384"/>
                    <a:pt x="384" y="384"/>
                  </a:cubicBezTo>
                  <a:cubicBezTo>
                    <a:pt x="384" y="390"/>
                    <a:pt x="379" y="394"/>
                    <a:pt x="373" y="394"/>
                  </a:cubicBezTo>
                  <a:cubicBezTo>
                    <a:pt x="277" y="394"/>
                    <a:pt x="277" y="394"/>
                    <a:pt x="277" y="394"/>
                  </a:cubicBezTo>
                  <a:cubicBezTo>
                    <a:pt x="271" y="394"/>
                    <a:pt x="266" y="390"/>
                    <a:pt x="266" y="384"/>
                  </a:cubicBezTo>
                  <a:cubicBezTo>
                    <a:pt x="266" y="330"/>
                    <a:pt x="266" y="330"/>
                    <a:pt x="266" y="330"/>
                  </a:cubicBezTo>
                  <a:cubicBezTo>
                    <a:pt x="245" y="330"/>
                    <a:pt x="245" y="330"/>
                    <a:pt x="245" y="330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90"/>
                    <a:pt x="240" y="394"/>
                    <a:pt x="234" y="394"/>
                  </a:cubicBezTo>
                  <a:cubicBezTo>
                    <a:pt x="138" y="394"/>
                    <a:pt x="138" y="394"/>
                    <a:pt x="138" y="394"/>
                  </a:cubicBezTo>
                  <a:cubicBezTo>
                    <a:pt x="132" y="394"/>
                    <a:pt x="128" y="390"/>
                    <a:pt x="128" y="384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06" y="245"/>
                    <a:pt x="106" y="245"/>
                    <a:pt x="106" y="245"/>
                  </a:cubicBezTo>
                  <a:cubicBezTo>
                    <a:pt x="102" y="245"/>
                    <a:pt x="98" y="242"/>
                    <a:pt x="96" y="238"/>
                  </a:cubicBezTo>
                  <a:cubicBezTo>
                    <a:pt x="95" y="234"/>
                    <a:pt x="96" y="229"/>
                    <a:pt x="99" y="226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53" y="95"/>
                    <a:pt x="259" y="95"/>
                    <a:pt x="263" y="98"/>
                  </a:cubicBezTo>
                  <a:cubicBezTo>
                    <a:pt x="412" y="226"/>
                    <a:pt x="412" y="226"/>
                    <a:pt x="412" y="226"/>
                  </a:cubicBezTo>
                  <a:cubicBezTo>
                    <a:pt x="415" y="229"/>
                    <a:pt x="417" y="234"/>
                    <a:pt x="415" y="238"/>
                  </a:cubicBezTo>
                  <a:close/>
                  <a:moveTo>
                    <a:pt x="256" y="120"/>
                  </a:moveTo>
                  <a:cubicBezTo>
                    <a:pt x="376" y="224"/>
                    <a:pt x="376" y="224"/>
                    <a:pt x="376" y="224"/>
                  </a:cubicBezTo>
                  <a:cubicBezTo>
                    <a:pt x="373" y="224"/>
                    <a:pt x="373" y="224"/>
                    <a:pt x="373" y="224"/>
                  </a:cubicBezTo>
                  <a:cubicBezTo>
                    <a:pt x="367" y="224"/>
                    <a:pt x="362" y="228"/>
                    <a:pt x="362" y="23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288" y="373"/>
                    <a:pt x="288" y="373"/>
                    <a:pt x="288" y="373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8" y="314"/>
                    <a:pt x="283" y="309"/>
                    <a:pt x="277" y="309"/>
                  </a:cubicBezTo>
                  <a:cubicBezTo>
                    <a:pt x="234" y="309"/>
                    <a:pt x="234" y="309"/>
                    <a:pt x="234" y="309"/>
                  </a:cubicBezTo>
                  <a:cubicBezTo>
                    <a:pt x="228" y="309"/>
                    <a:pt x="224" y="314"/>
                    <a:pt x="224" y="320"/>
                  </a:cubicBezTo>
                  <a:cubicBezTo>
                    <a:pt x="224" y="373"/>
                    <a:pt x="224" y="373"/>
                    <a:pt x="224" y="373"/>
                  </a:cubicBezTo>
                  <a:cubicBezTo>
                    <a:pt x="149" y="373"/>
                    <a:pt x="149" y="373"/>
                    <a:pt x="149" y="373"/>
                  </a:cubicBezTo>
                  <a:cubicBezTo>
                    <a:pt x="149" y="234"/>
                    <a:pt x="149" y="234"/>
                    <a:pt x="149" y="234"/>
                  </a:cubicBezTo>
                  <a:cubicBezTo>
                    <a:pt x="149" y="228"/>
                    <a:pt x="144" y="224"/>
                    <a:pt x="138" y="224"/>
                  </a:cubicBezTo>
                  <a:cubicBezTo>
                    <a:pt x="135" y="224"/>
                    <a:pt x="135" y="224"/>
                    <a:pt x="135" y="224"/>
                  </a:cubicBezTo>
                  <a:lnTo>
                    <a:pt x="256" y="1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806"/>
            <p:cNvSpPr>
              <a:spLocks noChangeAspect="1" noEditPoints="1"/>
            </p:cNvSpPr>
            <p:nvPr/>
          </p:nvSpPr>
          <p:spPr bwMode="auto">
            <a:xfrm>
              <a:off x="8247637" y="2183732"/>
              <a:ext cx="410400" cy="410400"/>
            </a:xfrm>
            <a:custGeom>
              <a:avLst/>
              <a:gdLst>
                <a:gd name="T0" fmla="*/ 275 w 512"/>
                <a:gd name="T1" fmla="*/ 288 h 512"/>
                <a:gd name="T2" fmla="*/ 254 w 512"/>
                <a:gd name="T3" fmla="*/ 202 h 512"/>
                <a:gd name="T4" fmla="*/ 256 w 512"/>
                <a:gd name="T5" fmla="*/ 138 h 512"/>
                <a:gd name="T6" fmla="*/ 256 w 512"/>
                <a:gd name="T7" fmla="*/ 117 h 512"/>
                <a:gd name="T8" fmla="*/ 256 w 512"/>
                <a:gd name="T9" fmla="*/ 138 h 512"/>
                <a:gd name="T10" fmla="*/ 160 w 512"/>
                <a:gd name="T11" fmla="*/ 128 h 512"/>
                <a:gd name="T12" fmla="*/ 138 w 512"/>
                <a:gd name="T13" fmla="*/ 128 h 512"/>
                <a:gd name="T14" fmla="*/ 147 w 512"/>
                <a:gd name="T15" fmla="*/ 202 h 512"/>
                <a:gd name="T16" fmla="*/ 168 w 512"/>
                <a:gd name="T17" fmla="*/ 288 h 512"/>
                <a:gd name="T18" fmla="*/ 147 w 512"/>
                <a:gd name="T19" fmla="*/ 202 h 512"/>
                <a:gd name="T20" fmla="*/ 384 w 512"/>
                <a:gd name="T21" fmla="*/ 266 h 512"/>
                <a:gd name="T22" fmla="*/ 341 w 512"/>
                <a:gd name="T23" fmla="*/ 202 h 512"/>
                <a:gd name="T24" fmla="*/ 362 w 512"/>
                <a:gd name="T25" fmla="*/ 138 h 512"/>
                <a:gd name="T26" fmla="*/ 362 w 512"/>
                <a:gd name="T27" fmla="*/ 117 h 512"/>
                <a:gd name="T28" fmla="*/ 362 w 512"/>
                <a:gd name="T29" fmla="*/ 138 h 512"/>
                <a:gd name="T30" fmla="*/ 256 w 512"/>
                <a:gd name="T31" fmla="*/ 512 h 512"/>
                <a:gd name="T32" fmla="*/ 256 w 512"/>
                <a:gd name="T33" fmla="*/ 0 h 512"/>
                <a:gd name="T34" fmla="*/ 330 w 512"/>
                <a:gd name="T35" fmla="*/ 128 h 512"/>
                <a:gd name="T36" fmla="*/ 394 w 512"/>
                <a:gd name="T37" fmla="*/ 128 h 512"/>
                <a:gd name="T38" fmla="*/ 330 w 512"/>
                <a:gd name="T39" fmla="*/ 128 h 512"/>
                <a:gd name="T40" fmla="*/ 256 w 512"/>
                <a:gd name="T41" fmla="*/ 160 h 512"/>
                <a:gd name="T42" fmla="*/ 256 w 512"/>
                <a:gd name="T43" fmla="*/ 96 h 512"/>
                <a:gd name="T44" fmla="*/ 117 w 512"/>
                <a:gd name="T45" fmla="*/ 128 h 512"/>
                <a:gd name="T46" fmla="*/ 181 w 512"/>
                <a:gd name="T47" fmla="*/ 128 h 512"/>
                <a:gd name="T48" fmla="*/ 117 w 512"/>
                <a:gd name="T49" fmla="*/ 128 h 512"/>
                <a:gd name="T50" fmla="*/ 170 w 512"/>
                <a:gd name="T51" fmla="*/ 190 h 512"/>
                <a:gd name="T52" fmla="*/ 138 w 512"/>
                <a:gd name="T53" fmla="*/ 181 h 512"/>
                <a:gd name="T54" fmla="*/ 107 w 512"/>
                <a:gd name="T55" fmla="*/ 296 h 512"/>
                <a:gd name="T56" fmla="*/ 117 w 512"/>
                <a:gd name="T57" fmla="*/ 309 h 512"/>
                <a:gd name="T58" fmla="*/ 128 w 512"/>
                <a:gd name="T59" fmla="*/ 394 h 512"/>
                <a:gd name="T60" fmla="*/ 138 w 512"/>
                <a:gd name="T61" fmla="*/ 309 h 512"/>
                <a:gd name="T62" fmla="*/ 160 w 512"/>
                <a:gd name="T63" fmla="*/ 384 h 512"/>
                <a:gd name="T64" fmla="*/ 181 w 512"/>
                <a:gd name="T65" fmla="*/ 384 h 512"/>
                <a:gd name="T66" fmla="*/ 189 w 512"/>
                <a:gd name="T67" fmla="*/ 305 h 512"/>
                <a:gd name="T68" fmla="*/ 298 w 512"/>
                <a:gd name="T69" fmla="*/ 296 h 512"/>
                <a:gd name="T70" fmla="*/ 266 w 512"/>
                <a:gd name="T71" fmla="*/ 181 h 512"/>
                <a:gd name="T72" fmla="*/ 235 w 512"/>
                <a:gd name="T73" fmla="*/ 190 h 512"/>
                <a:gd name="T74" fmla="*/ 215 w 512"/>
                <a:gd name="T75" fmla="*/ 305 h 512"/>
                <a:gd name="T76" fmla="*/ 224 w 512"/>
                <a:gd name="T77" fmla="*/ 384 h 512"/>
                <a:gd name="T78" fmla="*/ 245 w 512"/>
                <a:gd name="T79" fmla="*/ 384 h 512"/>
                <a:gd name="T80" fmla="*/ 266 w 512"/>
                <a:gd name="T81" fmla="*/ 309 h 512"/>
                <a:gd name="T82" fmla="*/ 277 w 512"/>
                <a:gd name="T83" fmla="*/ 394 h 512"/>
                <a:gd name="T84" fmla="*/ 288 w 512"/>
                <a:gd name="T85" fmla="*/ 309 h 512"/>
                <a:gd name="T86" fmla="*/ 298 w 512"/>
                <a:gd name="T87" fmla="*/ 296 h 512"/>
                <a:gd name="T88" fmla="*/ 394 w 512"/>
                <a:gd name="T89" fmla="*/ 181 h 512"/>
                <a:gd name="T90" fmla="*/ 320 w 512"/>
                <a:gd name="T91" fmla="*/ 192 h 512"/>
                <a:gd name="T92" fmla="*/ 330 w 512"/>
                <a:gd name="T93" fmla="*/ 288 h 512"/>
                <a:gd name="T94" fmla="*/ 341 w 512"/>
                <a:gd name="T95" fmla="*/ 394 h 512"/>
                <a:gd name="T96" fmla="*/ 352 w 512"/>
                <a:gd name="T97" fmla="*/ 288 h 512"/>
                <a:gd name="T98" fmla="*/ 373 w 512"/>
                <a:gd name="T99" fmla="*/ 384 h 512"/>
                <a:gd name="T100" fmla="*/ 394 w 512"/>
                <a:gd name="T101" fmla="*/ 384 h 512"/>
                <a:gd name="T102" fmla="*/ 405 w 512"/>
                <a:gd name="T103" fmla="*/ 27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2" h="512">
                  <a:moveTo>
                    <a:pt x="258" y="202"/>
                  </a:moveTo>
                  <a:cubicBezTo>
                    <a:pt x="275" y="288"/>
                    <a:pt x="275" y="288"/>
                    <a:pt x="275" y="288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54" y="202"/>
                    <a:pt x="254" y="202"/>
                    <a:pt x="254" y="202"/>
                  </a:cubicBezTo>
                  <a:lnTo>
                    <a:pt x="258" y="202"/>
                  </a:lnTo>
                  <a:close/>
                  <a:moveTo>
                    <a:pt x="256" y="138"/>
                  </a:moveTo>
                  <a:cubicBezTo>
                    <a:pt x="262" y="138"/>
                    <a:pt x="266" y="134"/>
                    <a:pt x="266" y="128"/>
                  </a:cubicBezTo>
                  <a:cubicBezTo>
                    <a:pt x="266" y="122"/>
                    <a:pt x="262" y="117"/>
                    <a:pt x="256" y="117"/>
                  </a:cubicBezTo>
                  <a:cubicBezTo>
                    <a:pt x="250" y="117"/>
                    <a:pt x="245" y="122"/>
                    <a:pt x="245" y="128"/>
                  </a:cubicBezTo>
                  <a:cubicBezTo>
                    <a:pt x="245" y="134"/>
                    <a:pt x="250" y="138"/>
                    <a:pt x="256" y="138"/>
                  </a:cubicBezTo>
                  <a:close/>
                  <a:moveTo>
                    <a:pt x="149" y="138"/>
                  </a:moveTo>
                  <a:cubicBezTo>
                    <a:pt x="155" y="138"/>
                    <a:pt x="160" y="134"/>
                    <a:pt x="160" y="128"/>
                  </a:cubicBezTo>
                  <a:cubicBezTo>
                    <a:pt x="160" y="122"/>
                    <a:pt x="155" y="117"/>
                    <a:pt x="149" y="117"/>
                  </a:cubicBezTo>
                  <a:cubicBezTo>
                    <a:pt x="143" y="117"/>
                    <a:pt x="138" y="122"/>
                    <a:pt x="138" y="128"/>
                  </a:cubicBezTo>
                  <a:cubicBezTo>
                    <a:pt x="138" y="134"/>
                    <a:pt x="143" y="138"/>
                    <a:pt x="149" y="138"/>
                  </a:cubicBezTo>
                  <a:close/>
                  <a:moveTo>
                    <a:pt x="147" y="202"/>
                  </a:moveTo>
                  <a:cubicBezTo>
                    <a:pt x="130" y="288"/>
                    <a:pt x="130" y="288"/>
                    <a:pt x="130" y="28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51" y="202"/>
                    <a:pt x="151" y="202"/>
                    <a:pt x="151" y="202"/>
                  </a:cubicBezTo>
                  <a:lnTo>
                    <a:pt x="147" y="202"/>
                  </a:lnTo>
                  <a:close/>
                  <a:moveTo>
                    <a:pt x="341" y="266"/>
                  </a:moveTo>
                  <a:cubicBezTo>
                    <a:pt x="384" y="266"/>
                    <a:pt x="384" y="266"/>
                    <a:pt x="384" y="266"/>
                  </a:cubicBezTo>
                  <a:cubicBezTo>
                    <a:pt x="384" y="202"/>
                    <a:pt x="384" y="202"/>
                    <a:pt x="384" y="202"/>
                  </a:cubicBezTo>
                  <a:cubicBezTo>
                    <a:pt x="341" y="202"/>
                    <a:pt x="341" y="202"/>
                    <a:pt x="341" y="202"/>
                  </a:cubicBezTo>
                  <a:lnTo>
                    <a:pt x="341" y="266"/>
                  </a:lnTo>
                  <a:close/>
                  <a:moveTo>
                    <a:pt x="362" y="138"/>
                  </a:moveTo>
                  <a:cubicBezTo>
                    <a:pt x="368" y="138"/>
                    <a:pt x="373" y="134"/>
                    <a:pt x="373" y="128"/>
                  </a:cubicBezTo>
                  <a:cubicBezTo>
                    <a:pt x="373" y="122"/>
                    <a:pt x="368" y="117"/>
                    <a:pt x="362" y="117"/>
                  </a:cubicBezTo>
                  <a:cubicBezTo>
                    <a:pt x="356" y="117"/>
                    <a:pt x="352" y="122"/>
                    <a:pt x="352" y="128"/>
                  </a:cubicBezTo>
                  <a:cubicBezTo>
                    <a:pt x="352" y="134"/>
                    <a:pt x="356" y="138"/>
                    <a:pt x="362" y="138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30" y="128"/>
                  </a:moveTo>
                  <a:cubicBezTo>
                    <a:pt x="330" y="145"/>
                    <a:pt x="345" y="160"/>
                    <a:pt x="362" y="160"/>
                  </a:cubicBezTo>
                  <a:cubicBezTo>
                    <a:pt x="380" y="160"/>
                    <a:pt x="394" y="145"/>
                    <a:pt x="394" y="128"/>
                  </a:cubicBezTo>
                  <a:cubicBezTo>
                    <a:pt x="394" y="110"/>
                    <a:pt x="380" y="96"/>
                    <a:pt x="362" y="96"/>
                  </a:cubicBezTo>
                  <a:cubicBezTo>
                    <a:pt x="345" y="96"/>
                    <a:pt x="330" y="110"/>
                    <a:pt x="330" y="128"/>
                  </a:cubicBezTo>
                  <a:close/>
                  <a:moveTo>
                    <a:pt x="224" y="128"/>
                  </a:moveTo>
                  <a:cubicBezTo>
                    <a:pt x="224" y="145"/>
                    <a:pt x="238" y="160"/>
                    <a:pt x="256" y="160"/>
                  </a:cubicBezTo>
                  <a:cubicBezTo>
                    <a:pt x="273" y="160"/>
                    <a:pt x="288" y="145"/>
                    <a:pt x="288" y="128"/>
                  </a:cubicBezTo>
                  <a:cubicBezTo>
                    <a:pt x="288" y="110"/>
                    <a:pt x="273" y="96"/>
                    <a:pt x="256" y="96"/>
                  </a:cubicBezTo>
                  <a:cubicBezTo>
                    <a:pt x="238" y="96"/>
                    <a:pt x="224" y="110"/>
                    <a:pt x="224" y="128"/>
                  </a:cubicBezTo>
                  <a:close/>
                  <a:moveTo>
                    <a:pt x="117" y="128"/>
                  </a:moveTo>
                  <a:cubicBezTo>
                    <a:pt x="117" y="145"/>
                    <a:pt x="131" y="160"/>
                    <a:pt x="149" y="160"/>
                  </a:cubicBezTo>
                  <a:cubicBezTo>
                    <a:pt x="167" y="160"/>
                    <a:pt x="181" y="145"/>
                    <a:pt x="181" y="128"/>
                  </a:cubicBezTo>
                  <a:cubicBezTo>
                    <a:pt x="181" y="110"/>
                    <a:pt x="167" y="96"/>
                    <a:pt x="149" y="96"/>
                  </a:cubicBezTo>
                  <a:cubicBezTo>
                    <a:pt x="131" y="96"/>
                    <a:pt x="117" y="110"/>
                    <a:pt x="117" y="128"/>
                  </a:cubicBezTo>
                  <a:close/>
                  <a:moveTo>
                    <a:pt x="191" y="296"/>
                  </a:moveTo>
                  <a:cubicBezTo>
                    <a:pt x="170" y="190"/>
                    <a:pt x="170" y="190"/>
                    <a:pt x="170" y="190"/>
                  </a:cubicBezTo>
                  <a:cubicBezTo>
                    <a:pt x="169" y="185"/>
                    <a:pt x="165" y="181"/>
                    <a:pt x="160" y="181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33" y="181"/>
                    <a:pt x="129" y="185"/>
                    <a:pt x="128" y="190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6" y="299"/>
                    <a:pt x="107" y="303"/>
                    <a:pt x="109" y="305"/>
                  </a:cubicBezTo>
                  <a:cubicBezTo>
                    <a:pt x="111" y="308"/>
                    <a:pt x="114" y="309"/>
                    <a:pt x="117" y="309"/>
                  </a:cubicBezTo>
                  <a:cubicBezTo>
                    <a:pt x="117" y="384"/>
                    <a:pt x="117" y="384"/>
                    <a:pt x="117" y="384"/>
                  </a:cubicBezTo>
                  <a:cubicBezTo>
                    <a:pt x="117" y="390"/>
                    <a:pt x="122" y="394"/>
                    <a:pt x="128" y="394"/>
                  </a:cubicBezTo>
                  <a:cubicBezTo>
                    <a:pt x="134" y="394"/>
                    <a:pt x="138" y="390"/>
                    <a:pt x="138" y="384"/>
                  </a:cubicBezTo>
                  <a:cubicBezTo>
                    <a:pt x="138" y="309"/>
                    <a:pt x="138" y="309"/>
                    <a:pt x="138" y="309"/>
                  </a:cubicBezTo>
                  <a:cubicBezTo>
                    <a:pt x="160" y="309"/>
                    <a:pt x="160" y="309"/>
                    <a:pt x="160" y="309"/>
                  </a:cubicBezTo>
                  <a:cubicBezTo>
                    <a:pt x="160" y="384"/>
                    <a:pt x="160" y="384"/>
                    <a:pt x="160" y="384"/>
                  </a:cubicBezTo>
                  <a:cubicBezTo>
                    <a:pt x="160" y="390"/>
                    <a:pt x="164" y="394"/>
                    <a:pt x="170" y="394"/>
                  </a:cubicBezTo>
                  <a:cubicBezTo>
                    <a:pt x="176" y="394"/>
                    <a:pt x="181" y="390"/>
                    <a:pt x="181" y="384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4" y="309"/>
                    <a:pt x="187" y="308"/>
                    <a:pt x="189" y="305"/>
                  </a:cubicBezTo>
                  <a:cubicBezTo>
                    <a:pt x="191" y="303"/>
                    <a:pt x="192" y="299"/>
                    <a:pt x="191" y="296"/>
                  </a:cubicBezTo>
                  <a:close/>
                  <a:moveTo>
                    <a:pt x="298" y="296"/>
                  </a:moveTo>
                  <a:cubicBezTo>
                    <a:pt x="277" y="190"/>
                    <a:pt x="277" y="190"/>
                    <a:pt x="277" y="190"/>
                  </a:cubicBezTo>
                  <a:cubicBezTo>
                    <a:pt x="276" y="185"/>
                    <a:pt x="271" y="181"/>
                    <a:pt x="266" y="181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40" y="181"/>
                    <a:pt x="236" y="185"/>
                    <a:pt x="235" y="190"/>
                  </a:cubicBezTo>
                  <a:cubicBezTo>
                    <a:pt x="213" y="296"/>
                    <a:pt x="213" y="296"/>
                    <a:pt x="213" y="296"/>
                  </a:cubicBezTo>
                  <a:cubicBezTo>
                    <a:pt x="213" y="299"/>
                    <a:pt x="213" y="303"/>
                    <a:pt x="215" y="305"/>
                  </a:cubicBezTo>
                  <a:cubicBezTo>
                    <a:pt x="217" y="308"/>
                    <a:pt x="220" y="309"/>
                    <a:pt x="224" y="309"/>
                  </a:cubicBezTo>
                  <a:cubicBezTo>
                    <a:pt x="224" y="384"/>
                    <a:pt x="224" y="384"/>
                    <a:pt x="224" y="384"/>
                  </a:cubicBezTo>
                  <a:cubicBezTo>
                    <a:pt x="224" y="390"/>
                    <a:pt x="228" y="394"/>
                    <a:pt x="234" y="394"/>
                  </a:cubicBezTo>
                  <a:cubicBezTo>
                    <a:pt x="240" y="394"/>
                    <a:pt x="245" y="390"/>
                    <a:pt x="245" y="384"/>
                  </a:cubicBezTo>
                  <a:cubicBezTo>
                    <a:pt x="245" y="309"/>
                    <a:pt x="245" y="309"/>
                    <a:pt x="245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90"/>
                    <a:pt x="271" y="394"/>
                    <a:pt x="277" y="394"/>
                  </a:cubicBezTo>
                  <a:cubicBezTo>
                    <a:pt x="283" y="394"/>
                    <a:pt x="288" y="390"/>
                    <a:pt x="288" y="384"/>
                  </a:cubicBezTo>
                  <a:cubicBezTo>
                    <a:pt x="288" y="309"/>
                    <a:pt x="288" y="309"/>
                    <a:pt x="288" y="309"/>
                  </a:cubicBezTo>
                  <a:cubicBezTo>
                    <a:pt x="291" y="309"/>
                    <a:pt x="294" y="308"/>
                    <a:pt x="296" y="305"/>
                  </a:cubicBezTo>
                  <a:cubicBezTo>
                    <a:pt x="298" y="303"/>
                    <a:pt x="299" y="299"/>
                    <a:pt x="298" y="296"/>
                  </a:cubicBezTo>
                  <a:close/>
                  <a:moveTo>
                    <a:pt x="405" y="192"/>
                  </a:moveTo>
                  <a:cubicBezTo>
                    <a:pt x="405" y="186"/>
                    <a:pt x="400" y="181"/>
                    <a:pt x="394" y="181"/>
                  </a:cubicBezTo>
                  <a:cubicBezTo>
                    <a:pt x="330" y="181"/>
                    <a:pt x="330" y="181"/>
                    <a:pt x="330" y="181"/>
                  </a:cubicBezTo>
                  <a:cubicBezTo>
                    <a:pt x="324" y="181"/>
                    <a:pt x="320" y="186"/>
                    <a:pt x="320" y="192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83"/>
                    <a:pt x="324" y="288"/>
                    <a:pt x="330" y="288"/>
                  </a:cubicBezTo>
                  <a:cubicBezTo>
                    <a:pt x="330" y="384"/>
                    <a:pt x="330" y="384"/>
                    <a:pt x="330" y="384"/>
                  </a:cubicBezTo>
                  <a:cubicBezTo>
                    <a:pt x="330" y="390"/>
                    <a:pt x="335" y="394"/>
                    <a:pt x="341" y="394"/>
                  </a:cubicBezTo>
                  <a:cubicBezTo>
                    <a:pt x="347" y="394"/>
                    <a:pt x="352" y="390"/>
                    <a:pt x="352" y="384"/>
                  </a:cubicBezTo>
                  <a:cubicBezTo>
                    <a:pt x="352" y="288"/>
                    <a:pt x="352" y="288"/>
                    <a:pt x="352" y="288"/>
                  </a:cubicBezTo>
                  <a:cubicBezTo>
                    <a:pt x="373" y="288"/>
                    <a:pt x="373" y="288"/>
                    <a:pt x="373" y="288"/>
                  </a:cubicBezTo>
                  <a:cubicBezTo>
                    <a:pt x="373" y="384"/>
                    <a:pt x="373" y="384"/>
                    <a:pt x="373" y="384"/>
                  </a:cubicBezTo>
                  <a:cubicBezTo>
                    <a:pt x="373" y="390"/>
                    <a:pt x="378" y="394"/>
                    <a:pt x="384" y="394"/>
                  </a:cubicBezTo>
                  <a:cubicBezTo>
                    <a:pt x="390" y="394"/>
                    <a:pt x="394" y="390"/>
                    <a:pt x="394" y="384"/>
                  </a:cubicBezTo>
                  <a:cubicBezTo>
                    <a:pt x="394" y="288"/>
                    <a:pt x="394" y="288"/>
                    <a:pt x="394" y="288"/>
                  </a:cubicBezTo>
                  <a:cubicBezTo>
                    <a:pt x="400" y="288"/>
                    <a:pt x="405" y="283"/>
                    <a:pt x="405" y="277"/>
                  </a:cubicBezTo>
                  <a:lnTo>
                    <a:pt x="405" y="19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76" name="Oval 7175"/>
          <p:cNvSpPr/>
          <p:nvPr/>
        </p:nvSpPr>
        <p:spPr bwMode="gray">
          <a:xfrm>
            <a:off x="11082681" y="1918014"/>
            <a:ext cx="265091" cy="26486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108000" rIns="88900" b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118" name="Oval 117"/>
          <p:cNvSpPr/>
          <p:nvPr/>
        </p:nvSpPr>
        <p:spPr bwMode="gray">
          <a:xfrm>
            <a:off x="11082681" y="3813188"/>
            <a:ext cx="265091" cy="26486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108000" rIns="88900" b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119" name="Oval 118"/>
          <p:cNvSpPr/>
          <p:nvPr/>
        </p:nvSpPr>
        <p:spPr bwMode="gray">
          <a:xfrm>
            <a:off x="11082681" y="5517164"/>
            <a:ext cx="265091" cy="26486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108000" rIns="88900" b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pic>
        <p:nvPicPr>
          <p:cNvPr id="8194" name="Picture 2" descr="Launch of Intelligent Cities Challenge (ICC) | Living in E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508" y="1218902"/>
            <a:ext cx="1575437" cy="3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ST – SynchroniCit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976" y="4600085"/>
            <a:ext cx="1280201" cy="3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 bwMode="gray">
          <a:xfrm>
            <a:off x="10251500" y="2018223"/>
            <a:ext cx="76868" cy="842400"/>
          </a:xfrm>
          <a:prstGeom prst="rect">
            <a:avLst/>
          </a:prstGeom>
          <a:solidFill>
            <a:srgbClr val="E3E3E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>
            <a:spLocks noChangeAspect="1"/>
          </p:cNvSpPr>
          <p:nvPr/>
        </p:nvSpPr>
        <p:spPr bwMode="gray">
          <a:xfrm>
            <a:off x="1703069" y="613249"/>
            <a:ext cx="8783593" cy="5787551"/>
          </a:xfrm>
          <a:prstGeom prst="roundRect">
            <a:avLst>
              <a:gd name="adj" fmla="val 0"/>
            </a:avLst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2279375" y="329823"/>
            <a:ext cx="7606285" cy="566853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Interoperability Framework for Smart Cities and Communities – EIF4SCC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193742" y="1521116"/>
            <a:ext cx="3061895" cy="4587854"/>
          </a:xfrm>
          <a:prstGeom prst="rect">
            <a:avLst/>
          </a:prstGeom>
          <a:solidFill>
            <a:schemeClr val="bg1"/>
          </a:solidFill>
          <a:ln w="31750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36000" tIns="684000" rIns="0" bIns="88900" rtlCol="0" anchor="t"/>
          <a:lstStyle/>
          <a:p>
            <a:pPr marL="3915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Human-centric approach</a:t>
            </a:r>
          </a:p>
          <a:p>
            <a:pPr marL="3915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city needs-led approach at EU level</a:t>
            </a:r>
          </a:p>
          <a:p>
            <a:pPr marL="3915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city as a participatory driven and open innovation ecosystem</a:t>
            </a:r>
          </a:p>
          <a:p>
            <a:pPr marL="3915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Ethical and socially responsible access, use, sharing and management of data</a:t>
            </a:r>
          </a:p>
          <a:p>
            <a:pPr marL="3915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Technologies as key enablers</a:t>
            </a:r>
          </a:p>
        </p:txBody>
      </p:sp>
      <p:sp>
        <p:nvSpPr>
          <p:cNvPr id="113" name="Rectangle 112"/>
          <p:cNvSpPr/>
          <p:nvPr/>
        </p:nvSpPr>
        <p:spPr bwMode="gray">
          <a:xfrm>
            <a:off x="8936364" y="1521116"/>
            <a:ext cx="3061895" cy="4587854"/>
          </a:xfrm>
          <a:prstGeom prst="rect">
            <a:avLst/>
          </a:prstGeom>
          <a:solidFill>
            <a:schemeClr val="bg1"/>
          </a:solidFill>
          <a:ln w="31750" algn="ctr">
            <a:solidFill>
              <a:srgbClr val="00768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684000" rIns="0" bIns="889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91500" marR="0" lvl="0" indent="-2857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Interoperability</a:t>
            </a:r>
          </a:p>
          <a:p>
            <a:pPr marL="391500" marR="0" lvl="0" indent="-2857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City/ Community</a:t>
            </a:r>
          </a:p>
          <a:p>
            <a:pPr marL="391500" marR="0" lvl="0" indent="-28575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EIF4SCC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 bwMode="gray">
          <a:xfrm>
            <a:off x="258413" y="1664108"/>
            <a:ext cx="2932552" cy="566853"/>
          </a:xfrm>
          <a:prstGeom prst="rect">
            <a:avLst/>
          </a:prstGeom>
          <a:solidFill>
            <a:srgbClr val="9DD4C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Principles</a:t>
            </a:r>
          </a:p>
        </p:txBody>
      </p:sp>
      <p:sp>
        <p:nvSpPr>
          <p:cNvPr id="117" name="Rectangle 116"/>
          <p:cNvSpPr/>
          <p:nvPr/>
        </p:nvSpPr>
        <p:spPr bwMode="gray">
          <a:xfrm>
            <a:off x="9001035" y="1664108"/>
            <a:ext cx="2932552" cy="566853"/>
          </a:xfrm>
          <a:prstGeom prst="rect">
            <a:avLst/>
          </a:prstGeom>
          <a:solidFill>
            <a:srgbClr val="0076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22853" y="2309394"/>
            <a:ext cx="6146294" cy="3752457"/>
            <a:chOff x="3022853" y="2260754"/>
            <a:chExt cx="6146294" cy="3752457"/>
          </a:xfrm>
        </p:grpSpPr>
        <p:sp>
          <p:nvSpPr>
            <p:cNvPr id="2" name="Oval 1"/>
            <p:cNvSpPr/>
            <p:nvPr/>
          </p:nvSpPr>
          <p:spPr bwMode="gray">
            <a:xfrm>
              <a:off x="4374807" y="2260754"/>
              <a:ext cx="3442387" cy="3442387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22853" y="2263441"/>
              <a:ext cx="6146294" cy="3437013"/>
              <a:chOff x="2715539" y="1455084"/>
              <a:chExt cx="6760923" cy="4158785"/>
            </a:xfrm>
          </p:grpSpPr>
          <p:graphicFrame>
            <p:nvGraphicFramePr>
              <p:cNvPr id="5" name="Chart 4"/>
              <p:cNvGraphicFramePr/>
              <p:nvPr>
                <p:extLst/>
              </p:nvPr>
            </p:nvGraphicFramePr>
            <p:xfrm>
              <a:off x="2715539" y="1455084"/>
              <a:ext cx="6760923" cy="41587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" name="Rectangle 6"/>
              <p:cNvSpPr/>
              <p:nvPr/>
            </p:nvSpPr>
            <p:spPr>
              <a:xfrm rot="19376307">
                <a:off x="4542257" y="2022822"/>
                <a:ext cx="15117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Technical </a:t>
                </a:r>
                <a:b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Interoperability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831844">
                <a:off x="6172846" y="2027297"/>
                <a:ext cx="15117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Cultural</a:t>
                </a:r>
                <a:b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Interoperability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6776307">
                <a:off x="6647434" y="3745071"/>
                <a:ext cx="15117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Legal</a:t>
                </a:r>
                <a:b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Interoperability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94884" y="4552467"/>
                <a:ext cx="15117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Organisational</a:t>
                </a:r>
                <a:b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Interoperability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4876307">
                <a:off x="4067188" y="3702391"/>
                <a:ext cx="15117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Semantic</a:t>
                </a:r>
                <a:b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Interoperability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gray">
              <a:xfrm>
                <a:off x="5293051" y="2651232"/>
                <a:ext cx="1605898" cy="1766488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  <a:alpha val="80000"/>
                </a:schemeClr>
              </a:solidFill>
              <a:ln w="19050" algn="ctr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491155" y="3031722"/>
                <a:ext cx="1209690" cy="1005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Integrated </a:t>
                </a:r>
                <a:b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Service </a:t>
                </a:r>
                <a:b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Governance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921786" y="5705435"/>
              <a:ext cx="234842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46A3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Interoperability Governance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46A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hevron 7"/>
          <p:cNvSpPr/>
          <p:nvPr/>
        </p:nvSpPr>
        <p:spPr bwMode="gray">
          <a:xfrm rot="16200000">
            <a:off x="1552610" y="932356"/>
            <a:ext cx="300919" cy="440575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hevron 26"/>
          <p:cNvSpPr/>
          <p:nvPr/>
        </p:nvSpPr>
        <p:spPr bwMode="gray">
          <a:xfrm rot="16200000">
            <a:off x="10338162" y="932355"/>
            <a:ext cx="300919" cy="440575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hevron 27"/>
          <p:cNvSpPr/>
          <p:nvPr/>
        </p:nvSpPr>
        <p:spPr bwMode="gray">
          <a:xfrm rot="16200000">
            <a:off x="5944405" y="932355"/>
            <a:ext cx="300919" cy="440575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3854540" y="1521116"/>
            <a:ext cx="4482921" cy="4587854"/>
          </a:xfrm>
          <a:prstGeom prst="rect">
            <a:avLst/>
          </a:prstGeom>
          <a:noFill/>
          <a:ln w="31750" algn="ctr">
            <a:solidFill>
              <a:srgbClr val="00ABAB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684000" rIns="0" bIns="889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915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gray">
          <a:xfrm>
            <a:off x="3968886" y="1664108"/>
            <a:ext cx="4256662" cy="566853"/>
          </a:xfrm>
          <a:prstGeom prst="rect">
            <a:avLst/>
          </a:prstGeom>
          <a:solidFill>
            <a:srgbClr val="00ABAB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33976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268765" y="900002"/>
            <a:ext cx="11654471" cy="505799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rapezoid 46"/>
          <p:cNvSpPr/>
          <p:nvPr/>
        </p:nvSpPr>
        <p:spPr bwMode="gray">
          <a:xfrm rot="5400000">
            <a:off x="2051095" y="1701257"/>
            <a:ext cx="4159953" cy="3252520"/>
          </a:xfrm>
          <a:prstGeom prst="trapezoid">
            <a:avLst>
              <a:gd name="adj" fmla="val 15354"/>
            </a:avLst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268765" y="6102636"/>
            <a:ext cx="11654471" cy="57097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097A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 bwMode="gray">
          <a:xfrm>
            <a:off x="268765" y="184395"/>
            <a:ext cx="11356088" cy="57097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EIF4SCC Conceptual Model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86BC2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gray">
          <a:xfrm>
            <a:off x="422169" y="1238953"/>
            <a:ext cx="4165289" cy="4165289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accent4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875648" y="1242204"/>
            <a:ext cx="6760923" cy="4158786"/>
            <a:chOff x="2715539" y="1455084"/>
            <a:chExt cx="6760923" cy="4158785"/>
          </a:xfrm>
        </p:grpSpPr>
        <p:graphicFrame>
          <p:nvGraphicFramePr>
            <p:cNvPr id="29" name="Chart 28"/>
            <p:cNvGraphicFramePr/>
            <p:nvPr>
              <p:extLst/>
            </p:nvPr>
          </p:nvGraphicFramePr>
          <p:xfrm>
            <a:off x="2715539" y="1455084"/>
            <a:ext cx="6760923" cy="41587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Rectangle 29"/>
            <p:cNvSpPr/>
            <p:nvPr/>
          </p:nvSpPr>
          <p:spPr>
            <a:xfrm rot="19376307">
              <a:off x="4373141" y="2022822"/>
              <a:ext cx="15117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Technical </a:t>
              </a:r>
              <a:b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Interoperability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831844">
              <a:off x="6310333" y="2027296"/>
              <a:ext cx="15117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Cultural</a:t>
              </a:r>
              <a:b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Interoperability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6776307">
              <a:off x="6784920" y="3745071"/>
              <a:ext cx="15117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Legal</a:t>
              </a:r>
              <a:b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Interoperability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94885" y="4747458"/>
              <a:ext cx="15117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Organisational</a:t>
              </a:r>
              <a:b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Interoperability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4876307">
              <a:off x="3898071" y="3702391"/>
              <a:ext cx="15117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Semantic</a:t>
              </a:r>
              <a:b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Interoperability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gray">
            <a:xfrm>
              <a:off x="5212756" y="2651232"/>
              <a:ext cx="1766488" cy="176648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0" tIns="88900" rIns="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Integrated </a:t>
              </a:r>
              <a:b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Service </a:t>
              </a:r>
              <a:b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Governance</a:t>
              </a:r>
              <a:endPara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13177" y="5416809"/>
            <a:ext cx="2583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A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Interoperability Governance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46A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Up-Down Arrow 8"/>
          <p:cNvSpPr/>
          <p:nvPr/>
        </p:nvSpPr>
        <p:spPr bwMode="gray">
          <a:xfrm rot="16200000">
            <a:off x="5918144" y="847707"/>
            <a:ext cx="435947" cy="11102545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7383" y="6203455"/>
            <a:ext cx="28797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BA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Principles and Definitions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AB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216" y="1402608"/>
            <a:ext cx="6942541" cy="38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5218"/>
            <a:ext cx="10905699" cy="49268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sz="3600" b="1" dirty="0">
                <a:solidFill>
                  <a:srgbClr val="92D050"/>
                </a:solidFill>
              </a:rPr>
              <a:t>Your </a:t>
            </a:r>
            <a:r>
              <a:rPr lang="en-US" sz="3600" b="1" dirty="0" smtClean="0">
                <a:solidFill>
                  <a:srgbClr val="92D050"/>
                </a:solidFill>
              </a:rPr>
              <a:t>view </a:t>
            </a:r>
            <a:r>
              <a:rPr lang="en-US" sz="3600" b="1" dirty="0">
                <a:solidFill>
                  <a:srgbClr val="92D050"/>
                </a:solidFill>
              </a:rPr>
              <a:t>matter!</a:t>
            </a:r>
            <a:endParaRPr lang="en-US" sz="36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/>
              <a:t>available until the 12</a:t>
            </a:r>
            <a:r>
              <a:rPr lang="en-GB" i="1" baseline="30000" dirty="0"/>
              <a:t>th</a:t>
            </a:r>
            <a:r>
              <a:rPr lang="en-GB" i="1" dirty="0"/>
              <a:t> of April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[ 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ec.europa.eu/eusurvey/runner/EIF4SCC_Stakeholder_Consultation</a:t>
            </a:r>
            <a:r>
              <a:rPr lang="en-GB" dirty="0"/>
              <a:t>]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AutoShape 2" descr="https://euc-powerpoint.officeapps.live.com/pods/GetClipboardImage.ashx?Id=5cb1f782-71a8-4f81-b3ff-083baacf4659&amp;DC=GEU6&amp;pkey=0fde3731-c29b-4cc0-9a4c-76b1f8364320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EIF4SCC Stakeholder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Consultation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86BC2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77556" y="1510748"/>
            <a:ext cx="4805070" cy="3816699"/>
            <a:chOff x="2715539" y="1455084"/>
            <a:chExt cx="6760923" cy="4158785"/>
          </a:xfrm>
        </p:grpSpPr>
        <p:graphicFrame>
          <p:nvGraphicFramePr>
            <p:cNvPr id="10" name="Chart 9"/>
            <p:cNvGraphicFramePr/>
            <p:nvPr>
              <p:extLst/>
            </p:nvPr>
          </p:nvGraphicFramePr>
          <p:xfrm>
            <a:off x="2715539" y="1455084"/>
            <a:ext cx="6760923" cy="41587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0"/>
            <p:cNvSpPr/>
            <p:nvPr/>
          </p:nvSpPr>
          <p:spPr>
            <a:xfrm rot="19376307">
              <a:off x="4445409" y="2145932"/>
              <a:ext cx="13672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Fill</a:t>
              </a:r>
              <a:r>
                <a:rPr kumimoji="0" lang="en-GB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the survey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31844">
              <a:off x="5954624" y="2135234"/>
              <a:ext cx="2223190" cy="368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Share</a:t>
              </a:r>
              <a:r>
                <a:rPr kumimoji="0" lang="en-GB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GB" sz="1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</a:t>
              </a:r>
              <a:r>
                <a:rPr kumimoji="0" lang="en-GB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survey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6776307">
              <a:off x="7313024" y="3583376"/>
              <a:ext cx="1085316" cy="8228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comment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84696" y="4747458"/>
              <a:ext cx="1932141" cy="368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noProof="0" dirty="0" smtClean="0">
                  <a:solidFill>
                    <a:srgbClr val="FF0000"/>
                  </a:solidFill>
                  <a:latin typeface="Calibri"/>
                </a:rPr>
                <a:t>Propose ideas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4876307">
              <a:off x="4196493" y="3756598"/>
              <a:ext cx="914910" cy="4763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 err="1" smtClean="0">
                  <a:solidFill>
                    <a:srgbClr val="FF0000"/>
                  </a:solidFill>
                  <a:latin typeface="Calibri"/>
                </a:rPr>
                <a:t>coceate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5212756" y="2651232"/>
              <a:ext cx="1766488" cy="176648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0" tIns="88900" rIns="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lang="en-GB" sz="1600" b="1" noProof="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Lets shape EIF4SCC together!</a:t>
              </a:r>
              <a:endPara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5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447" y="665151"/>
            <a:ext cx="10156297" cy="2286001"/>
          </a:xfrm>
        </p:spPr>
        <p:txBody>
          <a:bodyPr/>
          <a:lstStyle/>
          <a:p>
            <a:pPr algn="ctr"/>
            <a:r>
              <a:rPr lang="en-IE" sz="4400" b="1" dirty="0" smtClean="0"/>
              <a:t>Thank you!</a:t>
            </a:r>
            <a:br>
              <a:rPr lang="en-IE" sz="4400" b="1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fr-FR" sz="4400" dirty="0"/>
              <a:t>ISA² </a:t>
            </a:r>
            <a:r>
              <a:rPr lang="fr-FR" sz="4400" dirty="0" smtClean="0"/>
              <a:t>programme </a:t>
            </a:r>
            <a:r>
              <a:rPr lang="fr-FR" sz="4400" i="1" dirty="0" smtClean="0"/>
              <a:t>You </a:t>
            </a:r>
            <a:r>
              <a:rPr lang="fr-FR" sz="4400" i="1" dirty="0"/>
              <a:t>click, </a:t>
            </a:r>
            <a:r>
              <a:rPr lang="fr-FR" sz="4400" i="1" dirty="0" err="1"/>
              <a:t>we</a:t>
            </a:r>
            <a:r>
              <a:rPr lang="fr-FR" sz="4400" i="1" dirty="0"/>
              <a:t> </a:t>
            </a:r>
            <a:r>
              <a:rPr lang="fr-FR" sz="4400" i="1" dirty="0" err="1"/>
              <a:t>link</a:t>
            </a:r>
            <a:r>
              <a:rPr lang="fr-FR" sz="4400" i="1" dirty="0"/>
              <a:t>.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4496" y="3541869"/>
            <a:ext cx="7941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/>
            <a:r>
              <a:rPr lang="fr-FR" dirty="0"/>
              <a:t>ec.europa.eu/isa2 </a:t>
            </a:r>
          </a:p>
          <a:p>
            <a:pPr marL="216000"/>
            <a:r>
              <a:rPr lang="fr-FR" dirty="0">
                <a:hlinkClick r:id="rId5"/>
              </a:rPr>
              <a:t>ISA2@ec.europa.eu</a:t>
            </a:r>
            <a:r>
              <a:rPr lang="fr-FR" dirty="0"/>
              <a:t> </a:t>
            </a:r>
            <a:endParaRPr lang="en-US" dirty="0"/>
          </a:p>
          <a:p>
            <a:pPr marL="216000"/>
            <a:r>
              <a:rPr lang="fr-FR" dirty="0"/>
              <a:t>@</a:t>
            </a:r>
            <a:r>
              <a:rPr lang="fr-FR" dirty="0" smtClean="0"/>
              <a:t>EU_ISA2  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  <a:p>
            <a:pPr marL="216000"/>
            <a:r>
              <a:rPr lang="fr-FR" dirty="0"/>
              <a:t>Unit D2 </a:t>
            </a:r>
            <a:br>
              <a:rPr lang="fr-FR" dirty="0"/>
            </a:br>
            <a:r>
              <a:rPr lang="fr-FR" dirty="0" err="1"/>
              <a:t>Directorate</a:t>
            </a:r>
            <a:r>
              <a:rPr lang="fr-FR" dirty="0"/>
              <a:t>-General for </a:t>
            </a:r>
            <a:r>
              <a:rPr lang="fr-FR" dirty="0" err="1"/>
              <a:t>Informatics</a:t>
            </a:r>
            <a:r>
              <a:rPr lang="fr-FR" dirty="0"/>
              <a:t> </a:t>
            </a:r>
          </a:p>
          <a:p>
            <a:pPr marL="216000"/>
            <a:r>
              <a:rPr lang="fr-FR" dirty="0" err="1"/>
              <a:t>European</a:t>
            </a:r>
            <a:r>
              <a:rPr lang="fr-FR" dirty="0"/>
              <a:t> Commission,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16_9_Onscreen_Dynamic.potx" id="{F5832A0A-F75A-407D-8920-4F4CED158441}" vid="{08E8DC0A-C5AE-4C5F-8624-BD088D0D2E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402</TotalTime>
  <Words>427</Words>
  <Application>Microsoft Office PowerPoint</Application>
  <PresentationFormat>Widescreen</PresentationFormat>
  <Paragraphs>92</Paragraphs>
  <Slides>9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EC Square Sans Pro Light</vt:lpstr>
      <vt:lpstr>Open Sans</vt:lpstr>
      <vt:lpstr>Verdana</vt:lpstr>
      <vt:lpstr>Wingdings 2</vt:lpstr>
      <vt:lpstr>Office Theme</vt:lpstr>
      <vt:lpstr>Deloitte Brand Theme</vt:lpstr>
      <vt:lpstr>think-cell Slide</vt:lpstr>
      <vt:lpstr>Interoperability &amp; EIF4SCC in IoT &amp; Edge: is there a link? </vt:lpstr>
      <vt:lpstr>Interoperability</vt:lpstr>
      <vt:lpstr>European Interoperability Framework</vt:lpstr>
      <vt:lpstr>Interoperability in the public sector</vt:lpstr>
      <vt:lpstr>PowerPoint Presentation</vt:lpstr>
      <vt:lpstr>PowerPoint Presentation</vt:lpstr>
      <vt:lpstr>PowerPoint Presentation</vt:lpstr>
      <vt:lpstr>EIF4SCC Stakeholder Consultation</vt:lpstr>
      <vt:lpstr>Thank you!  ISA² programme You click, we link.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Interoperability &amp; EIF4SCC in IoT &amp; Edge: is there a link?</dc:title>
  <dc:creator>KALOGIROU Victoria (DIGIT)</dc:creator>
  <cp:lastModifiedBy>KALOGIROU Victoria (DIGIT)</cp:lastModifiedBy>
  <cp:revision>11</cp:revision>
  <dcterms:created xsi:type="dcterms:W3CDTF">2021-03-26T23:04:26Z</dcterms:created>
  <dcterms:modified xsi:type="dcterms:W3CDTF">2021-03-29T14:39:40Z</dcterms:modified>
</cp:coreProperties>
</file>