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2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2">
  <p:sldMasterIdLst>
    <p:sldMasterId id="2147483648" r:id="rId4"/>
  </p:sldMasterIdLst>
  <p:notesMasterIdLst>
    <p:notesMasterId r:id="rId14"/>
  </p:notesMasterIdLst>
  <p:sldIdLst>
    <p:sldId id="511" r:id="rId5"/>
    <p:sldId id="262" r:id="rId6"/>
    <p:sldId id="543" r:id="rId7"/>
    <p:sldId id="549" r:id="rId8"/>
    <p:sldId id="544" r:id="rId9"/>
    <p:sldId id="545" r:id="rId10"/>
    <p:sldId id="548" r:id="rId11"/>
    <p:sldId id="546" r:id="rId12"/>
    <p:sldId id="547" r:id="rId13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7" autoAdjust="0"/>
    <p:restoredTop sz="94653"/>
  </p:normalViewPr>
  <p:slideViewPr>
    <p:cSldViewPr snapToGrid="0" snapToObjects="1" showGuides="1">
      <p:cViewPr varScale="1">
        <p:scale>
          <a:sx n="82" d="100"/>
          <a:sy n="82" d="100"/>
        </p:scale>
        <p:origin x="1356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CFEA1A-C13D-4015-B697-67FCD1D73904}" type="datetimeFigureOut">
              <a:rPr lang="en-GB" smtClean="0"/>
              <a:t>13/09/2021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F81013-3E82-4C9F-8B9B-00C8AD69802F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3703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506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932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82083"/>
            <a:ext cx="2057400" cy="525991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82083"/>
            <a:ext cx="6019800" cy="525991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037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944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58ED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459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456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88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88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552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232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37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3250"/>
            <a:ext cx="3008313" cy="8318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3250"/>
            <a:ext cx="5111750" cy="51223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2904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241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06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059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709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68500"/>
            <a:ext cx="8229600" cy="3831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17643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83C63E4-F9BE-C24A-B4FF-309EB18BA564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638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tx2">
              <a:lumMod val="60000"/>
              <a:lumOff val="40000"/>
            </a:schemeClr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marco.carugi@gmail.com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88782F1-9FE7-4B60-ABA7-DB4FE7BB45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262" y="2054710"/>
            <a:ext cx="8296102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Highlights on </a:t>
            </a:r>
            <a:r>
              <a:rPr lang="en-US" dirty="0" err="1"/>
              <a:t>standardisation</a:t>
            </a:r>
            <a:r>
              <a:rPr lang="en-US" dirty="0"/>
              <a:t> developments for IoT and Edge Computing in ITU-T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30365C91-8E4F-4983-A862-0BC53596D2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9927" y="4068277"/>
            <a:ext cx="8098437" cy="1752600"/>
          </a:xfrm>
        </p:spPr>
        <p:txBody>
          <a:bodyPr>
            <a:noAutofit/>
          </a:bodyPr>
          <a:lstStyle/>
          <a:p>
            <a:r>
              <a:rPr lang="en-GB" sz="2400" b="1" dirty="0"/>
              <a:t>Marco Carugi</a:t>
            </a:r>
          </a:p>
          <a:p>
            <a:r>
              <a:rPr lang="en-GB" sz="2400" dirty="0"/>
              <a:t>ITU-T SG20 Mentor and Q2/20 Rapporteur</a:t>
            </a:r>
          </a:p>
          <a:p>
            <a:r>
              <a:rPr lang="en-GB" sz="2400" dirty="0"/>
              <a:t> H</a:t>
            </a:r>
            <a:r>
              <a:rPr lang="en-US" sz="2400" dirty="0" err="1"/>
              <a:t>uawei</a:t>
            </a:r>
            <a:r>
              <a:rPr lang="en-US" sz="2400" dirty="0"/>
              <a:t> Research Europe</a:t>
            </a:r>
            <a:endParaRPr lang="en-GB" sz="2400" dirty="0"/>
          </a:p>
          <a:p>
            <a:r>
              <a:rPr lang="en-GB" sz="2400" dirty="0">
                <a:hlinkClick r:id="rId2"/>
              </a:rPr>
              <a:t>marco.carugi@gmail.com</a:t>
            </a:r>
            <a:r>
              <a:rPr lang="en-GB" sz="2400" dirty="0"/>
              <a:t>, mobile: +33 6 64047454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6AD2F0-D373-4118-8B82-49D820EFD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1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244673-28F3-4864-B229-6581B602C46D}"/>
              </a:ext>
            </a:extLst>
          </p:cNvPr>
          <p:cNvSpPr txBox="1"/>
          <p:nvPr/>
        </p:nvSpPr>
        <p:spPr>
          <a:xfrm>
            <a:off x="629927" y="336772"/>
            <a:ext cx="7884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“IoT and Edge Computing Research and Standardization Convergence“ workshop </a:t>
            </a:r>
          </a:p>
          <a:p>
            <a:pPr algn="ctr"/>
            <a:r>
              <a:rPr lang="en-GB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Session 1: IoT and Edge Computing Standardization Challenges, 13 Sept 2021</a:t>
            </a:r>
          </a:p>
        </p:txBody>
      </p:sp>
    </p:spTree>
    <p:extLst>
      <p:ext uri="{BB962C8B-B14F-4D97-AF65-F5344CB8AC3E}">
        <p14:creationId xmlns:p14="http://schemas.microsoft.com/office/powerpoint/2010/main" val="72234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112" y="176353"/>
            <a:ext cx="8815753" cy="440505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/>
          <a:p>
            <a:pPr marL="9525">
              <a:spcBef>
                <a:spcPts val="75"/>
              </a:spcBef>
            </a:pPr>
            <a:r>
              <a:rPr sz="2800" spc="-8" dirty="0"/>
              <a:t>How </a:t>
            </a:r>
            <a:r>
              <a:rPr sz="2800" spc="4" dirty="0"/>
              <a:t>ITU</a:t>
            </a:r>
            <a:r>
              <a:rPr sz="2800" spc="-15" dirty="0"/>
              <a:t> </a:t>
            </a:r>
            <a:r>
              <a:rPr sz="2800" spc="-4" dirty="0"/>
              <a:t>supports</a:t>
            </a:r>
            <a:r>
              <a:rPr sz="2800" spc="15" dirty="0"/>
              <a:t> </a:t>
            </a:r>
            <a:r>
              <a:rPr sz="2800" dirty="0"/>
              <a:t>IoT</a:t>
            </a:r>
            <a:r>
              <a:rPr sz="2800" spc="-45" dirty="0"/>
              <a:t> </a:t>
            </a:r>
            <a:r>
              <a:rPr sz="2800" spc="-8" dirty="0"/>
              <a:t>and</a:t>
            </a:r>
            <a:r>
              <a:rPr sz="2800" spc="8" dirty="0"/>
              <a:t> </a:t>
            </a:r>
            <a:r>
              <a:rPr sz="2800" spc="-4" dirty="0"/>
              <a:t>Smart</a:t>
            </a:r>
            <a:r>
              <a:rPr sz="2800" spc="-8" dirty="0"/>
              <a:t> </a:t>
            </a:r>
            <a:r>
              <a:rPr sz="2800" spc="-4" dirty="0"/>
              <a:t>Cities</a:t>
            </a:r>
            <a:r>
              <a:rPr sz="2800" spc="15" dirty="0"/>
              <a:t> </a:t>
            </a:r>
            <a:r>
              <a:rPr sz="2800" spc="-8" dirty="0"/>
              <a:t>and</a:t>
            </a:r>
            <a:r>
              <a:rPr sz="2800" spc="-11" dirty="0"/>
              <a:t> </a:t>
            </a:r>
            <a:r>
              <a:rPr sz="2800" spc="-4" dirty="0"/>
              <a:t>Communities</a:t>
            </a:r>
            <a:endParaRPr sz="2800" dirty="0"/>
          </a:p>
        </p:txBody>
      </p:sp>
      <p:grpSp>
        <p:nvGrpSpPr>
          <p:cNvPr id="36" name="Groupe 35">
            <a:extLst>
              <a:ext uri="{FF2B5EF4-FFF2-40B4-BE49-F238E27FC236}">
                <a16:creationId xmlns:a16="http://schemas.microsoft.com/office/drawing/2014/main" id="{94FA2F14-9D0B-48CB-B0AB-CC9D3BF0B5C6}"/>
              </a:ext>
            </a:extLst>
          </p:cNvPr>
          <p:cNvGrpSpPr/>
          <p:nvPr/>
        </p:nvGrpSpPr>
        <p:grpSpPr>
          <a:xfrm>
            <a:off x="422031" y="855785"/>
            <a:ext cx="8534399" cy="5685692"/>
            <a:chOff x="723900" y="2375534"/>
            <a:chExt cx="7810500" cy="2977515"/>
          </a:xfrm>
          <a:solidFill>
            <a:schemeClr val="bg1"/>
          </a:solidFill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7235" y="2375534"/>
              <a:ext cx="2146935" cy="2318385"/>
            </a:xfrm>
            <a:prstGeom prst="rect">
              <a:avLst/>
            </a:prstGeom>
            <a:grpFill/>
          </p:spPr>
        </p:pic>
        <p:sp>
          <p:nvSpPr>
            <p:cNvPr id="4" name="object 4"/>
            <p:cNvSpPr/>
            <p:nvPr/>
          </p:nvSpPr>
          <p:spPr>
            <a:xfrm>
              <a:off x="3905250" y="4844415"/>
              <a:ext cx="3255645" cy="470535"/>
            </a:xfrm>
            <a:custGeom>
              <a:avLst/>
              <a:gdLst/>
              <a:ahLst/>
              <a:cxnLst/>
              <a:rect l="l" t="t" r="r" b="b"/>
              <a:pathLst>
                <a:path w="4340859" h="627379">
                  <a:moveTo>
                    <a:pt x="4146930" y="0"/>
                  </a:moveTo>
                  <a:lnTo>
                    <a:pt x="193928" y="0"/>
                  </a:lnTo>
                  <a:lnTo>
                    <a:pt x="132648" y="5335"/>
                  </a:lnTo>
                  <a:lnTo>
                    <a:pt x="79415" y="20185"/>
                  </a:lnTo>
                  <a:lnTo>
                    <a:pt x="37429" y="42821"/>
                  </a:lnTo>
                  <a:lnTo>
                    <a:pt x="9890" y="71510"/>
                  </a:lnTo>
                  <a:lnTo>
                    <a:pt x="0" y="104520"/>
                  </a:lnTo>
                  <a:lnTo>
                    <a:pt x="0" y="522820"/>
                  </a:lnTo>
                  <a:lnTo>
                    <a:pt x="37429" y="584572"/>
                  </a:lnTo>
                  <a:lnTo>
                    <a:pt x="79415" y="607206"/>
                  </a:lnTo>
                  <a:lnTo>
                    <a:pt x="132648" y="622049"/>
                  </a:lnTo>
                  <a:lnTo>
                    <a:pt x="193928" y="627379"/>
                  </a:lnTo>
                  <a:lnTo>
                    <a:pt x="4146930" y="627379"/>
                  </a:lnTo>
                  <a:lnTo>
                    <a:pt x="4208211" y="622049"/>
                  </a:lnTo>
                  <a:lnTo>
                    <a:pt x="4261444" y="607206"/>
                  </a:lnTo>
                  <a:lnTo>
                    <a:pt x="4303430" y="584572"/>
                  </a:lnTo>
                  <a:lnTo>
                    <a:pt x="4330969" y="555869"/>
                  </a:lnTo>
                  <a:lnTo>
                    <a:pt x="4340859" y="522820"/>
                  </a:lnTo>
                  <a:lnTo>
                    <a:pt x="4340859" y="104520"/>
                  </a:lnTo>
                  <a:lnTo>
                    <a:pt x="4303430" y="42821"/>
                  </a:lnTo>
                  <a:lnTo>
                    <a:pt x="4261444" y="20185"/>
                  </a:lnTo>
                  <a:lnTo>
                    <a:pt x="4208211" y="5335"/>
                  </a:lnTo>
                  <a:lnTo>
                    <a:pt x="414693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" name="object 5"/>
            <p:cNvSpPr txBox="1"/>
            <p:nvPr/>
          </p:nvSpPr>
          <p:spPr>
            <a:xfrm>
              <a:off x="4228814" y="4942760"/>
              <a:ext cx="2774633" cy="240450"/>
            </a:xfrm>
            <a:prstGeom prst="rect">
              <a:avLst/>
            </a:prstGeom>
            <a:grpFill/>
          </p:spPr>
          <p:txBody>
            <a:bodyPr vert="horz" wrap="square" lIns="0" tIns="9525" rIns="0" bIns="0" rtlCol="0">
              <a:spAutoFit/>
            </a:bodyPr>
            <a:lstStyle/>
            <a:p>
              <a:pPr marL="9525">
                <a:lnSpc>
                  <a:spcPts val="938"/>
                </a:lnSpc>
                <a:spcBef>
                  <a:spcPts val="75"/>
                </a:spcBef>
              </a:pPr>
              <a:r>
                <a:rPr sz="825" b="1" spc="-4" dirty="0">
                  <a:latin typeface="Arial"/>
                  <a:cs typeface="Arial"/>
                </a:rPr>
                <a:t>ITU-T</a:t>
              </a:r>
              <a:r>
                <a:rPr sz="825" b="1" spc="-15" dirty="0">
                  <a:latin typeface="Arial"/>
                  <a:cs typeface="Arial"/>
                </a:rPr>
                <a:t> </a:t>
              </a:r>
              <a:r>
                <a:rPr sz="825" b="1" dirty="0">
                  <a:latin typeface="Arial"/>
                  <a:cs typeface="Arial"/>
                </a:rPr>
                <a:t>Study</a:t>
              </a:r>
              <a:r>
                <a:rPr sz="825" b="1" spc="-23" dirty="0">
                  <a:latin typeface="Arial"/>
                  <a:cs typeface="Arial"/>
                </a:rPr>
                <a:t> </a:t>
              </a:r>
              <a:r>
                <a:rPr sz="825" b="1" dirty="0">
                  <a:latin typeface="Arial"/>
                  <a:cs typeface="Arial"/>
                </a:rPr>
                <a:t>Group</a:t>
              </a:r>
              <a:r>
                <a:rPr sz="825" b="1" spc="-26" dirty="0">
                  <a:latin typeface="Arial"/>
                  <a:cs typeface="Arial"/>
                </a:rPr>
                <a:t> </a:t>
              </a:r>
              <a:r>
                <a:rPr sz="825" b="1" dirty="0">
                  <a:latin typeface="Arial"/>
                  <a:cs typeface="Arial"/>
                </a:rPr>
                <a:t>20:</a:t>
              </a:r>
              <a:endParaRPr sz="825">
                <a:latin typeface="Arial"/>
                <a:cs typeface="Arial"/>
              </a:endParaRPr>
            </a:p>
            <a:p>
              <a:pPr marL="9525">
                <a:lnSpc>
                  <a:spcPts val="938"/>
                </a:lnSpc>
              </a:pPr>
              <a:r>
                <a:rPr sz="825" spc="-8" dirty="0">
                  <a:latin typeface="Arial MT"/>
                  <a:cs typeface="Arial MT"/>
                </a:rPr>
                <a:t>ITU</a:t>
              </a:r>
              <a:r>
                <a:rPr sz="825" spc="11" dirty="0">
                  <a:latin typeface="Arial MT"/>
                  <a:cs typeface="Arial MT"/>
                </a:rPr>
                <a:t> </a:t>
              </a:r>
              <a:r>
                <a:rPr sz="825" dirty="0">
                  <a:latin typeface="Arial MT"/>
                  <a:cs typeface="Arial MT"/>
                </a:rPr>
                <a:t>Study</a:t>
              </a:r>
              <a:r>
                <a:rPr sz="825" spc="-23" dirty="0">
                  <a:latin typeface="Arial MT"/>
                  <a:cs typeface="Arial MT"/>
                </a:rPr>
                <a:t> </a:t>
              </a:r>
              <a:r>
                <a:rPr sz="825" spc="-4" dirty="0">
                  <a:latin typeface="Arial MT"/>
                  <a:cs typeface="Arial MT"/>
                </a:rPr>
                <a:t>Group</a:t>
              </a:r>
              <a:r>
                <a:rPr sz="825" spc="-15" dirty="0">
                  <a:latin typeface="Arial MT"/>
                  <a:cs typeface="Arial MT"/>
                </a:rPr>
                <a:t> </a:t>
              </a:r>
              <a:r>
                <a:rPr sz="825" dirty="0">
                  <a:latin typeface="Arial MT"/>
                  <a:cs typeface="Arial MT"/>
                </a:rPr>
                <a:t>on</a:t>
              </a:r>
              <a:r>
                <a:rPr sz="825" spc="-11" dirty="0">
                  <a:latin typeface="Arial MT"/>
                  <a:cs typeface="Arial MT"/>
                </a:rPr>
                <a:t> </a:t>
              </a:r>
              <a:r>
                <a:rPr sz="825" spc="-4" dirty="0">
                  <a:latin typeface="Arial MT"/>
                  <a:cs typeface="Arial MT"/>
                </a:rPr>
                <a:t>IoT</a:t>
              </a:r>
              <a:r>
                <a:rPr sz="825" dirty="0">
                  <a:latin typeface="Arial MT"/>
                  <a:cs typeface="Arial MT"/>
                </a:rPr>
                <a:t> and</a:t>
              </a:r>
              <a:r>
                <a:rPr sz="825" spc="-26" dirty="0">
                  <a:latin typeface="Arial MT"/>
                  <a:cs typeface="Arial MT"/>
                </a:rPr>
                <a:t> </a:t>
              </a:r>
              <a:r>
                <a:rPr sz="825" dirty="0">
                  <a:latin typeface="Arial MT"/>
                  <a:cs typeface="Arial MT"/>
                </a:rPr>
                <a:t>Smart</a:t>
              </a:r>
              <a:r>
                <a:rPr sz="825" spc="-26" dirty="0">
                  <a:latin typeface="Arial MT"/>
                  <a:cs typeface="Arial MT"/>
                </a:rPr>
                <a:t> </a:t>
              </a:r>
              <a:r>
                <a:rPr sz="825" spc="-8" dirty="0">
                  <a:latin typeface="Arial MT"/>
                  <a:cs typeface="Arial MT"/>
                </a:rPr>
                <a:t>Cities</a:t>
              </a:r>
              <a:r>
                <a:rPr sz="825" spc="34" dirty="0">
                  <a:latin typeface="Arial MT"/>
                  <a:cs typeface="Arial MT"/>
                </a:rPr>
                <a:t> </a:t>
              </a:r>
              <a:r>
                <a:rPr sz="825" dirty="0">
                  <a:latin typeface="Arial MT"/>
                  <a:cs typeface="Arial MT"/>
                </a:rPr>
                <a:t>and</a:t>
              </a:r>
              <a:r>
                <a:rPr sz="825" spc="-15" dirty="0">
                  <a:latin typeface="Arial MT"/>
                  <a:cs typeface="Arial MT"/>
                </a:rPr>
                <a:t> </a:t>
              </a:r>
              <a:r>
                <a:rPr sz="825" spc="-4" dirty="0">
                  <a:latin typeface="Arial MT"/>
                  <a:cs typeface="Arial MT"/>
                </a:rPr>
                <a:t>Communities</a:t>
              </a:r>
              <a:endParaRPr sz="825">
                <a:latin typeface="Arial MT"/>
                <a:cs typeface="Arial MT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4926330" y="3739515"/>
              <a:ext cx="3253740" cy="451485"/>
            </a:xfrm>
            <a:custGeom>
              <a:avLst/>
              <a:gdLst/>
              <a:ahLst/>
              <a:cxnLst/>
              <a:rect l="l" t="t" r="r" b="b"/>
              <a:pathLst>
                <a:path w="4338320" h="601979">
                  <a:moveTo>
                    <a:pt x="4144390" y="0"/>
                  </a:moveTo>
                  <a:lnTo>
                    <a:pt x="193928" y="0"/>
                  </a:lnTo>
                  <a:lnTo>
                    <a:pt x="132600" y="5118"/>
                  </a:lnTo>
                  <a:lnTo>
                    <a:pt x="79360" y="19369"/>
                  </a:lnTo>
                  <a:lnTo>
                    <a:pt x="37392" y="41093"/>
                  </a:lnTo>
                  <a:lnTo>
                    <a:pt x="9878" y="68632"/>
                  </a:lnTo>
                  <a:lnTo>
                    <a:pt x="0" y="100329"/>
                  </a:lnTo>
                  <a:lnTo>
                    <a:pt x="0" y="501649"/>
                  </a:lnTo>
                  <a:lnTo>
                    <a:pt x="37392" y="560886"/>
                  </a:lnTo>
                  <a:lnTo>
                    <a:pt x="79360" y="582610"/>
                  </a:lnTo>
                  <a:lnTo>
                    <a:pt x="132600" y="596861"/>
                  </a:lnTo>
                  <a:lnTo>
                    <a:pt x="193928" y="601979"/>
                  </a:lnTo>
                  <a:lnTo>
                    <a:pt x="4144390" y="601979"/>
                  </a:lnTo>
                  <a:lnTo>
                    <a:pt x="4205719" y="596861"/>
                  </a:lnTo>
                  <a:lnTo>
                    <a:pt x="4258959" y="582610"/>
                  </a:lnTo>
                  <a:lnTo>
                    <a:pt x="4300927" y="560886"/>
                  </a:lnTo>
                  <a:lnTo>
                    <a:pt x="4328441" y="533347"/>
                  </a:lnTo>
                  <a:lnTo>
                    <a:pt x="4338319" y="501649"/>
                  </a:lnTo>
                  <a:lnTo>
                    <a:pt x="4338319" y="100329"/>
                  </a:lnTo>
                  <a:lnTo>
                    <a:pt x="4300927" y="41093"/>
                  </a:lnTo>
                  <a:lnTo>
                    <a:pt x="4258959" y="19369"/>
                  </a:lnTo>
                  <a:lnTo>
                    <a:pt x="4205719" y="5118"/>
                  </a:lnTo>
                  <a:lnTo>
                    <a:pt x="414439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grpSp>
          <p:nvGrpSpPr>
            <p:cNvPr id="7" name="object 7"/>
            <p:cNvGrpSpPr/>
            <p:nvPr/>
          </p:nvGrpSpPr>
          <p:grpSpPr>
            <a:xfrm>
              <a:off x="3716655" y="4291965"/>
              <a:ext cx="3973830" cy="1000125"/>
              <a:chOff x="4955540" y="4579620"/>
              <a:chExt cx="5298440" cy="1333500"/>
            </a:xfrm>
            <a:grpFill/>
          </p:grpSpPr>
          <p:sp>
            <p:nvSpPr>
              <p:cNvPr id="8" name="object 8"/>
              <p:cNvSpPr/>
              <p:nvPr/>
            </p:nvSpPr>
            <p:spPr>
              <a:xfrm>
                <a:off x="4961890" y="5353050"/>
                <a:ext cx="561340" cy="553720"/>
              </a:xfrm>
              <a:custGeom>
                <a:avLst/>
                <a:gdLst/>
                <a:ahLst/>
                <a:cxnLst/>
                <a:rect l="l" t="t" r="r" b="b"/>
                <a:pathLst>
                  <a:path w="561339" h="553720">
                    <a:moveTo>
                      <a:pt x="280670" y="0"/>
                    </a:moveTo>
                    <a:lnTo>
                      <a:pt x="235129" y="3623"/>
                    </a:lnTo>
                    <a:lnTo>
                      <a:pt x="191934" y="14114"/>
                    </a:lnTo>
                    <a:lnTo>
                      <a:pt x="151660" y="30902"/>
                    </a:lnTo>
                    <a:lnTo>
                      <a:pt x="114885" y="53417"/>
                    </a:lnTo>
                    <a:lnTo>
                      <a:pt x="82184" y="81089"/>
                    </a:lnTo>
                    <a:lnTo>
                      <a:pt x="54136" y="113349"/>
                    </a:lnTo>
                    <a:lnTo>
                      <a:pt x="31317" y="149625"/>
                    </a:lnTo>
                    <a:lnTo>
                      <a:pt x="14303" y="189349"/>
                    </a:lnTo>
                    <a:lnTo>
                      <a:pt x="3671" y="231951"/>
                    </a:lnTo>
                    <a:lnTo>
                      <a:pt x="0" y="276859"/>
                    </a:lnTo>
                    <a:lnTo>
                      <a:pt x="3671" y="321768"/>
                    </a:lnTo>
                    <a:lnTo>
                      <a:pt x="14303" y="364370"/>
                    </a:lnTo>
                    <a:lnTo>
                      <a:pt x="31317" y="404094"/>
                    </a:lnTo>
                    <a:lnTo>
                      <a:pt x="54136" y="440370"/>
                    </a:lnTo>
                    <a:lnTo>
                      <a:pt x="82184" y="472630"/>
                    </a:lnTo>
                    <a:lnTo>
                      <a:pt x="114885" y="500302"/>
                    </a:lnTo>
                    <a:lnTo>
                      <a:pt x="151660" y="522817"/>
                    </a:lnTo>
                    <a:lnTo>
                      <a:pt x="191934" y="539605"/>
                    </a:lnTo>
                    <a:lnTo>
                      <a:pt x="235129" y="550096"/>
                    </a:lnTo>
                    <a:lnTo>
                      <a:pt x="280670" y="553719"/>
                    </a:lnTo>
                    <a:lnTo>
                      <a:pt x="326210" y="550096"/>
                    </a:lnTo>
                    <a:lnTo>
                      <a:pt x="369405" y="539605"/>
                    </a:lnTo>
                    <a:lnTo>
                      <a:pt x="409679" y="522817"/>
                    </a:lnTo>
                    <a:lnTo>
                      <a:pt x="446454" y="500302"/>
                    </a:lnTo>
                    <a:lnTo>
                      <a:pt x="479155" y="472630"/>
                    </a:lnTo>
                    <a:lnTo>
                      <a:pt x="507203" y="440370"/>
                    </a:lnTo>
                    <a:lnTo>
                      <a:pt x="530022" y="404094"/>
                    </a:lnTo>
                    <a:lnTo>
                      <a:pt x="547036" y="364370"/>
                    </a:lnTo>
                    <a:lnTo>
                      <a:pt x="557668" y="321768"/>
                    </a:lnTo>
                    <a:lnTo>
                      <a:pt x="561339" y="276859"/>
                    </a:lnTo>
                    <a:lnTo>
                      <a:pt x="557668" y="231951"/>
                    </a:lnTo>
                    <a:lnTo>
                      <a:pt x="547036" y="189349"/>
                    </a:lnTo>
                    <a:lnTo>
                      <a:pt x="530022" y="149625"/>
                    </a:lnTo>
                    <a:lnTo>
                      <a:pt x="507203" y="113349"/>
                    </a:lnTo>
                    <a:lnTo>
                      <a:pt x="479155" y="81089"/>
                    </a:lnTo>
                    <a:lnTo>
                      <a:pt x="446454" y="53417"/>
                    </a:lnTo>
                    <a:lnTo>
                      <a:pt x="409679" y="30902"/>
                    </a:lnTo>
                    <a:lnTo>
                      <a:pt x="369405" y="14114"/>
                    </a:lnTo>
                    <a:lnTo>
                      <a:pt x="326210" y="3623"/>
                    </a:lnTo>
                    <a:lnTo>
                      <a:pt x="280670" y="0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 sz="1350"/>
              </a:p>
            </p:txBody>
          </p:sp>
          <p:sp>
            <p:nvSpPr>
              <p:cNvPr id="9" name="object 9"/>
              <p:cNvSpPr/>
              <p:nvPr/>
            </p:nvSpPr>
            <p:spPr>
              <a:xfrm>
                <a:off x="4961890" y="5353050"/>
                <a:ext cx="561340" cy="553720"/>
              </a:xfrm>
              <a:custGeom>
                <a:avLst/>
                <a:gdLst/>
                <a:ahLst/>
                <a:cxnLst/>
                <a:rect l="l" t="t" r="r" b="b"/>
                <a:pathLst>
                  <a:path w="561339" h="553720">
                    <a:moveTo>
                      <a:pt x="0" y="276859"/>
                    </a:moveTo>
                    <a:lnTo>
                      <a:pt x="3671" y="231951"/>
                    </a:lnTo>
                    <a:lnTo>
                      <a:pt x="14303" y="189349"/>
                    </a:lnTo>
                    <a:lnTo>
                      <a:pt x="31317" y="149625"/>
                    </a:lnTo>
                    <a:lnTo>
                      <a:pt x="54136" y="113349"/>
                    </a:lnTo>
                    <a:lnTo>
                      <a:pt x="82184" y="81089"/>
                    </a:lnTo>
                    <a:lnTo>
                      <a:pt x="114885" y="53417"/>
                    </a:lnTo>
                    <a:lnTo>
                      <a:pt x="151660" y="30902"/>
                    </a:lnTo>
                    <a:lnTo>
                      <a:pt x="191934" y="14114"/>
                    </a:lnTo>
                    <a:lnTo>
                      <a:pt x="235129" y="3623"/>
                    </a:lnTo>
                    <a:lnTo>
                      <a:pt x="280670" y="0"/>
                    </a:lnTo>
                    <a:lnTo>
                      <a:pt x="326210" y="3623"/>
                    </a:lnTo>
                    <a:lnTo>
                      <a:pt x="369405" y="14114"/>
                    </a:lnTo>
                    <a:lnTo>
                      <a:pt x="409679" y="30902"/>
                    </a:lnTo>
                    <a:lnTo>
                      <a:pt x="446454" y="53417"/>
                    </a:lnTo>
                    <a:lnTo>
                      <a:pt x="479155" y="81089"/>
                    </a:lnTo>
                    <a:lnTo>
                      <a:pt x="507203" y="113349"/>
                    </a:lnTo>
                    <a:lnTo>
                      <a:pt x="530022" y="149625"/>
                    </a:lnTo>
                    <a:lnTo>
                      <a:pt x="547036" y="189349"/>
                    </a:lnTo>
                    <a:lnTo>
                      <a:pt x="557668" y="231951"/>
                    </a:lnTo>
                    <a:lnTo>
                      <a:pt x="561339" y="276859"/>
                    </a:lnTo>
                    <a:lnTo>
                      <a:pt x="557668" y="321768"/>
                    </a:lnTo>
                    <a:lnTo>
                      <a:pt x="547036" y="364370"/>
                    </a:lnTo>
                    <a:lnTo>
                      <a:pt x="530022" y="404094"/>
                    </a:lnTo>
                    <a:lnTo>
                      <a:pt x="507203" y="440370"/>
                    </a:lnTo>
                    <a:lnTo>
                      <a:pt x="479155" y="472630"/>
                    </a:lnTo>
                    <a:lnTo>
                      <a:pt x="446454" y="500302"/>
                    </a:lnTo>
                    <a:lnTo>
                      <a:pt x="409679" y="522817"/>
                    </a:lnTo>
                    <a:lnTo>
                      <a:pt x="369405" y="539605"/>
                    </a:lnTo>
                    <a:lnTo>
                      <a:pt x="326210" y="550096"/>
                    </a:lnTo>
                    <a:lnTo>
                      <a:pt x="280670" y="553719"/>
                    </a:lnTo>
                    <a:lnTo>
                      <a:pt x="235129" y="550096"/>
                    </a:lnTo>
                    <a:lnTo>
                      <a:pt x="191934" y="539605"/>
                    </a:lnTo>
                    <a:lnTo>
                      <a:pt x="151660" y="522817"/>
                    </a:lnTo>
                    <a:lnTo>
                      <a:pt x="114885" y="500302"/>
                    </a:lnTo>
                    <a:lnTo>
                      <a:pt x="82184" y="472630"/>
                    </a:lnTo>
                    <a:lnTo>
                      <a:pt x="54136" y="440370"/>
                    </a:lnTo>
                    <a:lnTo>
                      <a:pt x="31317" y="404094"/>
                    </a:lnTo>
                    <a:lnTo>
                      <a:pt x="14303" y="364370"/>
                    </a:lnTo>
                    <a:lnTo>
                      <a:pt x="3671" y="321768"/>
                    </a:lnTo>
                    <a:lnTo>
                      <a:pt x="0" y="276859"/>
                    </a:lnTo>
                    <a:close/>
                  </a:path>
                </a:pathLst>
              </a:custGeom>
              <a:grpFill/>
              <a:ln w="12700">
                <a:solidFill>
                  <a:srgbClr val="00A2DF"/>
                </a:solidFill>
              </a:ln>
            </p:spPr>
            <p:txBody>
              <a:bodyPr wrap="square" lIns="0" tIns="0" rIns="0" bIns="0" rtlCol="0"/>
              <a:lstStyle/>
              <a:p>
                <a:endParaRPr sz="1350"/>
              </a:p>
            </p:txBody>
          </p:sp>
          <p:sp>
            <p:nvSpPr>
              <p:cNvPr id="10" name="object 10"/>
              <p:cNvSpPr/>
              <p:nvPr/>
            </p:nvSpPr>
            <p:spPr>
              <a:xfrm>
                <a:off x="5913120" y="4579620"/>
                <a:ext cx="4340860" cy="604520"/>
              </a:xfrm>
              <a:custGeom>
                <a:avLst/>
                <a:gdLst/>
                <a:ahLst/>
                <a:cxnLst/>
                <a:rect l="l" t="t" r="r" b="b"/>
                <a:pathLst>
                  <a:path w="4340859" h="604520">
                    <a:moveTo>
                      <a:pt x="4146930" y="0"/>
                    </a:moveTo>
                    <a:lnTo>
                      <a:pt x="193928" y="0"/>
                    </a:lnTo>
                    <a:lnTo>
                      <a:pt x="132648" y="5133"/>
                    </a:lnTo>
                    <a:lnTo>
                      <a:pt x="79415" y="19429"/>
                    </a:lnTo>
                    <a:lnTo>
                      <a:pt x="37429" y="41230"/>
                    </a:lnTo>
                    <a:lnTo>
                      <a:pt x="9890" y="68876"/>
                    </a:lnTo>
                    <a:lnTo>
                      <a:pt x="0" y="100710"/>
                    </a:lnTo>
                    <a:lnTo>
                      <a:pt x="0" y="503808"/>
                    </a:lnTo>
                    <a:lnTo>
                      <a:pt x="37429" y="563289"/>
                    </a:lnTo>
                    <a:lnTo>
                      <a:pt x="79415" y="585090"/>
                    </a:lnTo>
                    <a:lnTo>
                      <a:pt x="132648" y="599386"/>
                    </a:lnTo>
                    <a:lnTo>
                      <a:pt x="193928" y="604519"/>
                    </a:lnTo>
                    <a:lnTo>
                      <a:pt x="4146930" y="604519"/>
                    </a:lnTo>
                    <a:lnTo>
                      <a:pt x="4208211" y="599386"/>
                    </a:lnTo>
                    <a:lnTo>
                      <a:pt x="4261444" y="585090"/>
                    </a:lnTo>
                    <a:lnTo>
                      <a:pt x="4303430" y="563289"/>
                    </a:lnTo>
                    <a:lnTo>
                      <a:pt x="4330969" y="535643"/>
                    </a:lnTo>
                    <a:lnTo>
                      <a:pt x="4340859" y="503808"/>
                    </a:lnTo>
                    <a:lnTo>
                      <a:pt x="4340859" y="100710"/>
                    </a:lnTo>
                    <a:lnTo>
                      <a:pt x="4303430" y="41230"/>
                    </a:lnTo>
                    <a:lnTo>
                      <a:pt x="4261444" y="19429"/>
                    </a:lnTo>
                    <a:lnTo>
                      <a:pt x="4208211" y="5133"/>
                    </a:lnTo>
                    <a:lnTo>
                      <a:pt x="4146930" y="0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 sz="1350"/>
              </a:p>
            </p:txBody>
          </p:sp>
        </p:grpSp>
        <p:sp>
          <p:nvSpPr>
            <p:cNvPr id="11" name="object 11"/>
            <p:cNvSpPr txBox="1"/>
            <p:nvPr/>
          </p:nvSpPr>
          <p:spPr>
            <a:xfrm>
              <a:off x="4926330" y="3939373"/>
              <a:ext cx="3052286" cy="864980"/>
            </a:xfrm>
            <a:prstGeom prst="rect">
              <a:avLst/>
            </a:prstGeom>
            <a:grpFill/>
          </p:spPr>
          <p:txBody>
            <a:bodyPr vert="horz" wrap="square" lIns="0" tIns="9525" rIns="0" bIns="0" rtlCol="0">
              <a:spAutoFit/>
            </a:bodyPr>
            <a:lstStyle/>
            <a:p>
              <a:pPr marL="499586">
                <a:lnSpc>
                  <a:spcPts val="938"/>
                </a:lnSpc>
                <a:spcBef>
                  <a:spcPts val="75"/>
                </a:spcBef>
              </a:pPr>
              <a:r>
                <a:rPr sz="825" b="1" spc="-11" dirty="0">
                  <a:latin typeface="Arial"/>
                  <a:cs typeface="Arial"/>
                </a:rPr>
                <a:t>JCA-IoT</a:t>
              </a:r>
              <a:r>
                <a:rPr sz="825" b="1" spc="23" dirty="0">
                  <a:latin typeface="Arial"/>
                  <a:cs typeface="Arial"/>
                </a:rPr>
                <a:t> </a:t>
              </a:r>
              <a:r>
                <a:rPr sz="825" b="1" dirty="0">
                  <a:latin typeface="Arial"/>
                  <a:cs typeface="Arial"/>
                </a:rPr>
                <a:t>and</a:t>
              </a:r>
              <a:r>
                <a:rPr sz="825" b="1" spc="-26" dirty="0">
                  <a:latin typeface="Arial"/>
                  <a:cs typeface="Arial"/>
                </a:rPr>
                <a:t> </a:t>
              </a:r>
              <a:r>
                <a:rPr sz="825" b="1" dirty="0">
                  <a:latin typeface="Arial"/>
                  <a:cs typeface="Arial"/>
                </a:rPr>
                <a:t>SC&amp;C:</a:t>
              </a:r>
              <a:endParaRPr sz="825" dirty="0">
                <a:latin typeface="Arial"/>
                <a:cs typeface="Arial"/>
              </a:endParaRPr>
            </a:p>
            <a:p>
              <a:pPr marL="499586" marR="3810">
                <a:lnSpc>
                  <a:spcPts val="900"/>
                </a:lnSpc>
                <a:spcBef>
                  <a:spcPts val="53"/>
                </a:spcBef>
              </a:pPr>
              <a:r>
                <a:rPr sz="825" spc="-4" dirty="0">
                  <a:latin typeface="Arial MT"/>
                  <a:cs typeface="Arial MT"/>
                </a:rPr>
                <a:t>Joint Coordination Activity </a:t>
              </a:r>
              <a:r>
                <a:rPr sz="825" dirty="0">
                  <a:latin typeface="Arial MT"/>
                  <a:cs typeface="Arial MT"/>
                </a:rPr>
                <a:t>on </a:t>
              </a:r>
              <a:r>
                <a:rPr sz="825" spc="-4" dirty="0">
                  <a:latin typeface="Arial MT"/>
                  <a:cs typeface="Arial MT"/>
                </a:rPr>
                <a:t>IoT </a:t>
              </a:r>
              <a:r>
                <a:rPr sz="825" dirty="0">
                  <a:latin typeface="Arial MT"/>
                  <a:cs typeface="Arial MT"/>
                </a:rPr>
                <a:t>and </a:t>
              </a:r>
              <a:r>
                <a:rPr sz="825" spc="4" dirty="0">
                  <a:latin typeface="Arial MT"/>
                  <a:cs typeface="Arial MT"/>
                </a:rPr>
                <a:t>Smart </a:t>
              </a:r>
              <a:r>
                <a:rPr sz="825" spc="-8" dirty="0">
                  <a:latin typeface="Arial MT"/>
                  <a:cs typeface="Arial MT"/>
                </a:rPr>
                <a:t>Cities </a:t>
              </a:r>
              <a:r>
                <a:rPr sz="825" dirty="0">
                  <a:latin typeface="Arial MT"/>
                  <a:cs typeface="Arial MT"/>
                </a:rPr>
                <a:t>and </a:t>
              </a:r>
              <a:r>
                <a:rPr sz="825" spc="-221" dirty="0">
                  <a:latin typeface="Arial MT"/>
                  <a:cs typeface="Arial MT"/>
                </a:rPr>
                <a:t> </a:t>
              </a:r>
              <a:r>
                <a:rPr sz="825" spc="-4" dirty="0">
                  <a:latin typeface="Arial MT"/>
                  <a:cs typeface="Arial MT"/>
                </a:rPr>
                <a:t>Communities</a:t>
              </a:r>
              <a:endParaRPr sz="825" dirty="0">
                <a:latin typeface="Arial MT"/>
                <a:cs typeface="Arial MT"/>
              </a:endParaRPr>
            </a:p>
            <a:p>
              <a:pPr>
                <a:lnSpc>
                  <a:spcPct val="100000"/>
                </a:lnSpc>
              </a:pPr>
              <a:endParaRPr sz="900" dirty="0">
                <a:latin typeface="Arial MT"/>
                <a:cs typeface="Arial MT"/>
              </a:endParaRPr>
            </a:p>
            <a:p>
              <a:pPr>
                <a:spcBef>
                  <a:spcPts val="30"/>
                </a:spcBef>
              </a:pPr>
              <a:endParaRPr sz="825" dirty="0">
                <a:latin typeface="Arial MT"/>
                <a:cs typeface="Arial MT"/>
              </a:endParaRPr>
            </a:p>
            <a:p>
              <a:pPr marL="9525">
                <a:lnSpc>
                  <a:spcPts val="938"/>
                </a:lnSpc>
              </a:pPr>
              <a:r>
                <a:rPr sz="825" b="1" dirty="0">
                  <a:latin typeface="Arial"/>
                  <a:cs typeface="Arial"/>
                </a:rPr>
                <a:t>U4SSC:</a:t>
              </a:r>
              <a:endParaRPr sz="825" dirty="0">
                <a:latin typeface="Arial"/>
                <a:cs typeface="Arial"/>
              </a:endParaRPr>
            </a:p>
            <a:p>
              <a:pPr marL="9525">
                <a:lnSpc>
                  <a:spcPts val="938"/>
                </a:lnSpc>
              </a:pPr>
              <a:r>
                <a:rPr sz="825" spc="-4" dirty="0">
                  <a:latin typeface="Arial MT"/>
                  <a:cs typeface="Arial MT"/>
                </a:rPr>
                <a:t>United for</a:t>
              </a:r>
              <a:r>
                <a:rPr sz="825" spc="-15" dirty="0">
                  <a:latin typeface="Arial MT"/>
                  <a:cs typeface="Arial MT"/>
                </a:rPr>
                <a:t> </a:t>
              </a:r>
              <a:r>
                <a:rPr sz="825" dirty="0">
                  <a:latin typeface="Arial MT"/>
                  <a:cs typeface="Arial MT"/>
                </a:rPr>
                <a:t>Smart</a:t>
              </a:r>
              <a:r>
                <a:rPr sz="825" spc="-41" dirty="0">
                  <a:latin typeface="Arial MT"/>
                  <a:cs typeface="Arial MT"/>
                </a:rPr>
                <a:t> </a:t>
              </a:r>
              <a:r>
                <a:rPr sz="825" spc="-4" dirty="0">
                  <a:latin typeface="Arial MT"/>
                  <a:cs typeface="Arial MT"/>
                </a:rPr>
                <a:t>Sustainable</a:t>
              </a:r>
              <a:r>
                <a:rPr sz="825" spc="11" dirty="0">
                  <a:latin typeface="Arial MT"/>
                  <a:cs typeface="Arial MT"/>
                </a:rPr>
                <a:t> </a:t>
              </a:r>
              <a:r>
                <a:rPr sz="825" spc="-8" dirty="0">
                  <a:latin typeface="Arial MT"/>
                  <a:cs typeface="Arial MT"/>
                </a:rPr>
                <a:t>Cities</a:t>
              </a:r>
              <a:r>
                <a:rPr sz="825" spc="30" dirty="0">
                  <a:latin typeface="Arial MT"/>
                  <a:cs typeface="Arial MT"/>
                </a:rPr>
                <a:t> </a:t>
              </a:r>
              <a:r>
                <a:rPr sz="825" spc="-8" dirty="0">
                  <a:latin typeface="Arial MT"/>
                  <a:cs typeface="Arial MT"/>
                </a:rPr>
                <a:t>initiative</a:t>
              </a:r>
              <a:endParaRPr sz="825" dirty="0">
                <a:latin typeface="Arial MT"/>
                <a:cs typeface="Arial MT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723900" y="4842509"/>
              <a:ext cx="2274570" cy="510540"/>
            </a:xfrm>
            <a:custGeom>
              <a:avLst/>
              <a:gdLst/>
              <a:ahLst/>
              <a:cxnLst/>
              <a:rect l="l" t="t" r="r" b="b"/>
              <a:pathLst>
                <a:path w="3032760" h="680720">
                  <a:moveTo>
                    <a:pt x="2919349" y="0"/>
                  </a:moveTo>
                  <a:lnTo>
                    <a:pt x="113461" y="0"/>
                  </a:lnTo>
                  <a:lnTo>
                    <a:pt x="69297" y="8915"/>
                  </a:lnTo>
                  <a:lnTo>
                    <a:pt x="33232" y="33226"/>
                  </a:lnTo>
                  <a:lnTo>
                    <a:pt x="8916" y="69276"/>
                  </a:lnTo>
                  <a:lnTo>
                    <a:pt x="0" y="113411"/>
                  </a:lnTo>
                  <a:lnTo>
                    <a:pt x="0" y="567258"/>
                  </a:lnTo>
                  <a:lnTo>
                    <a:pt x="8916" y="611422"/>
                  </a:lnTo>
                  <a:lnTo>
                    <a:pt x="33232" y="647487"/>
                  </a:lnTo>
                  <a:lnTo>
                    <a:pt x="69297" y="671803"/>
                  </a:lnTo>
                  <a:lnTo>
                    <a:pt x="113461" y="680720"/>
                  </a:lnTo>
                  <a:lnTo>
                    <a:pt x="2919349" y="680720"/>
                  </a:lnTo>
                  <a:lnTo>
                    <a:pt x="2963483" y="671803"/>
                  </a:lnTo>
                  <a:lnTo>
                    <a:pt x="2999533" y="647487"/>
                  </a:lnTo>
                  <a:lnTo>
                    <a:pt x="3023844" y="611422"/>
                  </a:lnTo>
                  <a:lnTo>
                    <a:pt x="3032760" y="567258"/>
                  </a:lnTo>
                  <a:lnTo>
                    <a:pt x="3032760" y="113411"/>
                  </a:lnTo>
                  <a:lnTo>
                    <a:pt x="3023844" y="69276"/>
                  </a:lnTo>
                  <a:lnTo>
                    <a:pt x="2999533" y="33226"/>
                  </a:lnTo>
                  <a:lnTo>
                    <a:pt x="2963483" y="8915"/>
                  </a:lnTo>
                  <a:lnTo>
                    <a:pt x="2919349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3" name="object 13"/>
            <p:cNvSpPr txBox="1"/>
            <p:nvPr/>
          </p:nvSpPr>
          <p:spPr>
            <a:xfrm>
              <a:off x="807482" y="4889896"/>
              <a:ext cx="1967865" cy="393377"/>
            </a:xfrm>
            <a:prstGeom prst="rect">
              <a:avLst/>
            </a:prstGeom>
            <a:grpFill/>
          </p:spPr>
          <p:txBody>
            <a:bodyPr vert="horz" wrap="square" lIns="0" tIns="8573" rIns="0" bIns="0" rtlCol="0">
              <a:spAutoFit/>
            </a:bodyPr>
            <a:lstStyle/>
            <a:p>
              <a:pPr marL="9525">
                <a:lnSpc>
                  <a:spcPts val="1028"/>
                </a:lnSpc>
                <a:spcBef>
                  <a:spcPts val="68"/>
                </a:spcBef>
              </a:pPr>
              <a:r>
                <a:rPr sz="863" b="1" spc="-4" dirty="0">
                  <a:latin typeface="Arial"/>
                  <a:cs typeface="Arial"/>
                </a:rPr>
                <a:t>ITU:</a:t>
              </a:r>
              <a:endParaRPr sz="863">
                <a:latin typeface="Arial"/>
                <a:cs typeface="Arial"/>
              </a:endParaRPr>
            </a:p>
            <a:p>
              <a:pPr marL="9525" marR="3810">
                <a:lnSpc>
                  <a:spcPts val="1020"/>
                </a:lnSpc>
                <a:spcBef>
                  <a:spcPts val="41"/>
                </a:spcBef>
              </a:pPr>
              <a:r>
                <a:rPr sz="863" spc="-19" dirty="0">
                  <a:latin typeface="Arial MT"/>
                  <a:cs typeface="Arial MT"/>
                </a:rPr>
                <a:t>I</a:t>
              </a:r>
              <a:r>
                <a:rPr sz="863" spc="-8" dirty="0">
                  <a:latin typeface="Arial MT"/>
                  <a:cs typeface="Arial MT"/>
                </a:rPr>
                <a:t>n</a:t>
              </a:r>
              <a:r>
                <a:rPr sz="863" spc="-4" dirty="0">
                  <a:latin typeface="Arial MT"/>
                  <a:cs typeface="Arial MT"/>
                </a:rPr>
                <a:t>tern</a:t>
              </a:r>
              <a:r>
                <a:rPr sz="863" spc="-8" dirty="0">
                  <a:latin typeface="Arial MT"/>
                  <a:cs typeface="Arial MT"/>
                </a:rPr>
                <a:t>a</a:t>
              </a:r>
              <a:r>
                <a:rPr sz="863" spc="-4" dirty="0">
                  <a:latin typeface="Arial MT"/>
                  <a:cs typeface="Arial MT"/>
                </a:rPr>
                <a:t>t</a:t>
              </a:r>
              <a:r>
                <a:rPr sz="863" spc="-15" dirty="0">
                  <a:latin typeface="Arial MT"/>
                  <a:cs typeface="Arial MT"/>
                </a:rPr>
                <a:t>i</a:t>
              </a:r>
              <a:r>
                <a:rPr sz="863" spc="-19" dirty="0">
                  <a:latin typeface="Arial MT"/>
                  <a:cs typeface="Arial MT"/>
                </a:rPr>
                <a:t>o</a:t>
              </a:r>
              <a:r>
                <a:rPr sz="863" spc="-8" dirty="0">
                  <a:latin typeface="Arial MT"/>
                  <a:cs typeface="Arial MT"/>
                </a:rPr>
                <a:t>n</a:t>
              </a:r>
              <a:r>
                <a:rPr sz="863" spc="-19" dirty="0">
                  <a:latin typeface="Arial MT"/>
                  <a:cs typeface="Arial MT"/>
                </a:rPr>
                <a:t>a</a:t>
              </a:r>
              <a:r>
                <a:rPr sz="863" spc="-4" dirty="0">
                  <a:latin typeface="Arial MT"/>
                  <a:cs typeface="Arial MT"/>
                </a:rPr>
                <a:t>l</a:t>
              </a:r>
              <a:r>
                <a:rPr sz="863" spc="-56" dirty="0">
                  <a:latin typeface="Arial MT"/>
                  <a:cs typeface="Arial MT"/>
                </a:rPr>
                <a:t> </a:t>
              </a:r>
              <a:r>
                <a:rPr sz="863" spc="-8" dirty="0">
                  <a:latin typeface="Arial MT"/>
                  <a:cs typeface="Arial MT"/>
                </a:rPr>
                <a:t>Te</a:t>
              </a:r>
              <a:r>
                <a:rPr sz="863" dirty="0">
                  <a:latin typeface="Arial MT"/>
                  <a:cs typeface="Arial MT"/>
                </a:rPr>
                <a:t>l</a:t>
              </a:r>
              <a:r>
                <a:rPr sz="863" spc="-8" dirty="0">
                  <a:latin typeface="Arial MT"/>
                  <a:cs typeface="Arial MT"/>
                </a:rPr>
                <a:t>e</a:t>
              </a:r>
              <a:r>
                <a:rPr sz="863" dirty="0">
                  <a:latin typeface="Arial MT"/>
                  <a:cs typeface="Arial MT"/>
                </a:rPr>
                <a:t>c</a:t>
              </a:r>
              <a:r>
                <a:rPr sz="863" spc="-19" dirty="0">
                  <a:latin typeface="Arial MT"/>
                  <a:cs typeface="Arial MT"/>
                </a:rPr>
                <a:t>o</a:t>
              </a:r>
              <a:r>
                <a:rPr sz="863" spc="-15" dirty="0">
                  <a:latin typeface="Arial MT"/>
                  <a:cs typeface="Arial MT"/>
                </a:rPr>
                <a:t>mm</a:t>
              </a:r>
              <a:r>
                <a:rPr sz="863" spc="-19" dirty="0">
                  <a:latin typeface="Arial MT"/>
                  <a:cs typeface="Arial MT"/>
                </a:rPr>
                <a:t>un</a:t>
              </a:r>
              <a:r>
                <a:rPr sz="863" dirty="0">
                  <a:latin typeface="Arial MT"/>
                  <a:cs typeface="Arial MT"/>
                </a:rPr>
                <a:t>i</a:t>
              </a:r>
              <a:r>
                <a:rPr sz="863" spc="-15" dirty="0">
                  <a:latin typeface="Arial MT"/>
                  <a:cs typeface="Arial MT"/>
                </a:rPr>
                <a:t>c</a:t>
              </a:r>
              <a:r>
                <a:rPr sz="863" spc="-19" dirty="0">
                  <a:latin typeface="Arial MT"/>
                  <a:cs typeface="Arial MT"/>
                </a:rPr>
                <a:t>a</a:t>
              </a:r>
              <a:r>
                <a:rPr sz="863" spc="-4" dirty="0">
                  <a:latin typeface="Arial MT"/>
                  <a:cs typeface="Arial MT"/>
                </a:rPr>
                <a:t>t</a:t>
              </a:r>
              <a:r>
                <a:rPr sz="863" spc="-15" dirty="0">
                  <a:latin typeface="Arial MT"/>
                  <a:cs typeface="Arial MT"/>
                </a:rPr>
                <a:t>i</a:t>
              </a:r>
              <a:r>
                <a:rPr sz="863" spc="-19" dirty="0">
                  <a:latin typeface="Arial MT"/>
                  <a:cs typeface="Arial MT"/>
                </a:rPr>
                <a:t>o</a:t>
              </a:r>
              <a:r>
                <a:rPr sz="863" spc="-8" dirty="0">
                  <a:latin typeface="Arial MT"/>
                  <a:cs typeface="Arial MT"/>
                </a:rPr>
                <a:t>n</a:t>
              </a:r>
              <a:r>
                <a:rPr sz="863" spc="-56" dirty="0">
                  <a:latin typeface="Arial MT"/>
                  <a:cs typeface="Arial MT"/>
                </a:rPr>
                <a:t> </a:t>
              </a:r>
              <a:r>
                <a:rPr sz="863" spc="-8" dirty="0">
                  <a:latin typeface="Arial MT"/>
                  <a:cs typeface="Arial MT"/>
                </a:rPr>
                <a:t>Un</a:t>
              </a:r>
              <a:r>
                <a:rPr sz="863" dirty="0">
                  <a:latin typeface="Arial MT"/>
                  <a:cs typeface="Arial MT"/>
                </a:rPr>
                <a:t>i</a:t>
              </a:r>
              <a:r>
                <a:rPr sz="863" spc="-8" dirty="0">
                  <a:latin typeface="Arial MT"/>
                  <a:cs typeface="Arial MT"/>
                </a:rPr>
                <a:t>on</a:t>
              </a:r>
              <a:r>
                <a:rPr sz="863" spc="-26" dirty="0">
                  <a:latin typeface="Arial MT"/>
                  <a:cs typeface="Arial MT"/>
                </a:rPr>
                <a:t> </a:t>
              </a:r>
              <a:r>
                <a:rPr sz="863" spc="-4" dirty="0">
                  <a:latin typeface="Arial MT"/>
                  <a:cs typeface="Arial MT"/>
                </a:rPr>
                <a:t>–  th</a:t>
              </a:r>
              <a:r>
                <a:rPr sz="863" spc="-8" dirty="0">
                  <a:latin typeface="Arial MT"/>
                  <a:cs typeface="Arial MT"/>
                </a:rPr>
                <a:t>e</a:t>
              </a:r>
              <a:r>
                <a:rPr sz="863" spc="-26" dirty="0">
                  <a:latin typeface="Arial MT"/>
                  <a:cs typeface="Arial MT"/>
                </a:rPr>
                <a:t> </a:t>
              </a:r>
              <a:r>
                <a:rPr sz="863" spc="-8" dirty="0">
                  <a:latin typeface="Arial MT"/>
                  <a:cs typeface="Arial MT"/>
                </a:rPr>
                <a:t>UN</a:t>
              </a:r>
              <a:r>
                <a:rPr sz="863" spc="-23" dirty="0">
                  <a:latin typeface="Arial MT"/>
                  <a:cs typeface="Arial MT"/>
                </a:rPr>
                <a:t> </a:t>
              </a:r>
              <a:r>
                <a:rPr sz="863" dirty="0">
                  <a:latin typeface="Arial MT"/>
                  <a:cs typeface="Arial MT"/>
                </a:rPr>
                <a:t>s</a:t>
              </a:r>
              <a:r>
                <a:rPr sz="863" spc="-8" dirty="0">
                  <a:latin typeface="Arial MT"/>
                  <a:cs typeface="Arial MT"/>
                </a:rPr>
                <a:t>pe</a:t>
              </a:r>
              <a:r>
                <a:rPr sz="863" spc="-15" dirty="0">
                  <a:latin typeface="Arial MT"/>
                  <a:cs typeface="Arial MT"/>
                </a:rPr>
                <a:t>c</a:t>
              </a:r>
              <a:r>
                <a:rPr sz="863" dirty="0">
                  <a:latin typeface="Arial MT"/>
                  <a:cs typeface="Arial MT"/>
                </a:rPr>
                <a:t>i</a:t>
              </a:r>
              <a:r>
                <a:rPr sz="863" spc="-19" dirty="0">
                  <a:latin typeface="Arial MT"/>
                  <a:cs typeface="Arial MT"/>
                </a:rPr>
                <a:t>a</a:t>
              </a:r>
              <a:r>
                <a:rPr sz="863" dirty="0">
                  <a:latin typeface="Arial MT"/>
                  <a:cs typeface="Arial MT"/>
                </a:rPr>
                <a:t>l</a:t>
              </a:r>
              <a:r>
                <a:rPr sz="863" spc="-15" dirty="0">
                  <a:latin typeface="Arial MT"/>
                  <a:cs typeface="Arial MT"/>
                </a:rPr>
                <a:t>iz</a:t>
              </a:r>
              <a:r>
                <a:rPr sz="863" spc="-8" dirty="0">
                  <a:latin typeface="Arial MT"/>
                  <a:cs typeface="Arial MT"/>
                </a:rPr>
                <a:t>ed</a:t>
              </a:r>
              <a:r>
                <a:rPr sz="863" spc="-71" dirty="0">
                  <a:latin typeface="Arial MT"/>
                  <a:cs typeface="Arial MT"/>
                </a:rPr>
                <a:t> </a:t>
              </a:r>
              <a:r>
                <a:rPr sz="863" spc="-8" dirty="0">
                  <a:latin typeface="Arial MT"/>
                  <a:cs typeface="Arial MT"/>
                </a:rPr>
                <a:t>agen</a:t>
              </a:r>
              <a:r>
                <a:rPr sz="863" dirty="0">
                  <a:latin typeface="Arial MT"/>
                  <a:cs typeface="Arial MT"/>
                </a:rPr>
                <a:t>c</a:t>
              </a:r>
              <a:r>
                <a:rPr sz="863" spc="-4" dirty="0">
                  <a:latin typeface="Arial MT"/>
                  <a:cs typeface="Arial MT"/>
                </a:rPr>
                <a:t>y</a:t>
              </a:r>
              <a:r>
                <a:rPr sz="863" spc="-68" dirty="0">
                  <a:latin typeface="Arial MT"/>
                  <a:cs typeface="Arial MT"/>
                </a:rPr>
                <a:t> </a:t>
              </a:r>
              <a:r>
                <a:rPr sz="863" spc="-4" dirty="0">
                  <a:latin typeface="Arial MT"/>
                  <a:cs typeface="Arial MT"/>
                </a:rPr>
                <a:t>for</a:t>
              </a:r>
              <a:r>
                <a:rPr sz="863" spc="-15" dirty="0">
                  <a:latin typeface="Arial MT"/>
                  <a:cs typeface="Arial MT"/>
                </a:rPr>
                <a:t> </a:t>
              </a:r>
              <a:r>
                <a:rPr sz="863" spc="-19" dirty="0">
                  <a:latin typeface="Arial MT"/>
                  <a:cs typeface="Arial MT"/>
                </a:rPr>
                <a:t>I</a:t>
              </a:r>
              <a:r>
                <a:rPr sz="863" spc="-8" dirty="0">
                  <a:latin typeface="Arial MT"/>
                  <a:cs typeface="Arial MT"/>
                </a:rPr>
                <a:t>CTs</a:t>
              </a:r>
              <a:endParaRPr sz="863">
                <a:latin typeface="Arial MT"/>
                <a:cs typeface="Arial MT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5278755" y="3166109"/>
              <a:ext cx="3255645" cy="470535"/>
            </a:xfrm>
            <a:custGeom>
              <a:avLst/>
              <a:gdLst/>
              <a:ahLst/>
              <a:cxnLst/>
              <a:rect l="l" t="t" r="r" b="b"/>
              <a:pathLst>
                <a:path w="4340859" h="627379">
                  <a:moveTo>
                    <a:pt x="4146930" y="0"/>
                  </a:moveTo>
                  <a:lnTo>
                    <a:pt x="193928" y="0"/>
                  </a:lnTo>
                  <a:lnTo>
                    <a:pt x="132648" y="5335"/>
                  </a:lnTo>
                  <a:lnTo>
                    <a:pt x="79415" y="20185"/>
                  </a:lnTo>
                  <a:lnTo>
                    <a:pt x="37429" y="42821"/>
                  </a:lnTo>
                  <a:lnTo>
                    <a:pt x="9890" y="71510"/>
                  </a:lnTo>
                  <a:lnTo>
                    <a:pt x="0" y="104521"/>
                  </a:lnTo>
                  <a:lnTo>
                    <a:pt x="0" y="522859"/>
                  </a:lnTo>
                  <a:lnTo>
                    <a:pt x="37429" y="584558"/>
                  </a:lnTo>
                  <a:lnTo>
                    <a:pt x="79415" y="607194"/>
                  </a:lnTo>
                  <a:lnTo>
                    <a:pt x="132648" y="622044"/>
                  </a:lnTo>
                  <a:lnTo>
                    <a:pt x="193928" y="627380"/>
                  </a:lnTo>
                  <a:lnTo>
                    <a:pt x="4146930" y="627380"/>
                  </a:lnTo>
                  <a:lnTo>
                    <a:pt x="4208211" y="622044"/>
                  </a:lnTo>
                  <a:lnTo>
                    <a:pt x="4261444" y="607194"/>
                  </a:lnTo>
                  <a:lnTo>
                    <a:pt x="4303430" y="584558"/>
                  </a:lnTo>
                  <a:lnTo>
                    <a:pt x="4330969" y="555869"/>
                  </a:lnTo>
                  <a:lnTo>
                    <a:pt x="4340859" y="522859"/>
                  </a:lnTo>
                  <a:lnTo>
                    <a:pt x="4340859" y="104521"/>
                  </a:lnTo>
                  <a:lnTo>
                    <a:pt x="4303430" y="42821"/>
                  </a:lnTo>
                  <a:lnTo>
                    <a:pt x="4261444" y="20185"/>
                  </a:lnTo>
                  <a:lnTo>
                    <a:pt x="4208211" y="5335"/>
                  </a:lnTo>
                  <a:lnTo>
                    <a:pt x="414693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5" name="object 15"/>
            <p:cNvSpPr txBox="1"/>
            <p:nvPr/>
          </p:nvSpPr>
          <p:spPr>
            <a:xfrm>
              <a:off x="5601367" y="3321653"/>
              <a:ext cx="2110740" cy="136576"/>
            </a:xfrm>
            <a:prstGeom prst="rect">
              <a:avLst/>
            </a:prstGeom>
            <a:grpFill/>
          </p:spPr>
          <p:txBody>
            <a:bodyPr vert="horz" wrap="square" lIns="0" tIns="9525" rIns="0" bIns="0" rtlCol="0">
              <a:spAutoFit/>
            </a:bodyPr>
            <a:lstStyle/>
            <a:p>
              <a:pPr marL="9525">
                <a:spcBef>
                  <a:spcPts val="75"/>
                </a:spcBef>
              </a:pPr>
              <a:r>
                <a:rPr sz="825" b="1" dirty="0">
                  <a:latin typeface="Arial"/>
                  <a:cs typeface="Arial"/>
                </a:rPr>
                <a:t>Joint</a:t>
              </a:r>
              <a:r>
                <a:rPr sz="825" b="1" spc="-30" dirty="0">
                  <a:latin typeface="Arial"/>
                  <a:cs typeface="Arial"/>
                </a:rPr>
                <a:t> </a:t>
              </a:r>
              <a:r>
                <a:rPr sz="825" b="1" spc="-8" dirty="0">
                  <a:latin typeface="Arial"/>
                  <a:cs typeface="Arial"/>
                </a:rPr>
                <a:t>IEC-ISO-ITU</a:t>
              </a:r>
              <a:r>
                <a:rPr sz="825" b="1" spc="23" dirty="0">
                  <a:latin typeface="Arial"/>
                  <a:cs typeface="Arial"/>
                </a:rPr>
                <a:t> </a:t>
              </a:r>
              <a:r>
                <a:rPr sz="825" b="1" spc="-4" dirty="0">
                  <a:latin typeface="Arial"/>
                  <a:cs typeface="Arial"/>
                </a:rPr>
                <a:t>Smart</a:t>
              </a:r>
              <a:r>
                <a:rPr sz="825" b="1" spc="-15" dirty="0">
                  <a:latin typeface="Arial"/>
                  <a:cs typeface="Arial"/>
                </a:rPr>
                <a:t> </a:t>
              </a:r>
              <a:r>
                <a:rPr sz="825" b="1" spc="-4" dirty="0">
                  <a:latin typeface="Arial"/>
                  <a:cs typeface="Arial"/>
                </a:rPr>
                <a:t>Cities </a:t>
              </a:r>
              <a:r>
                <a:rPr sz="825" b="1" spc="4" dirty="0">
                  <a:latin typeface="Arial"/>
                  <a:cs typeface="Arial"/>
                </a:rPr>
                <a:t>Task</a:t>
              </a:r>
              <a:r>
                <a:rPr sz="825" b="1" spc="-49" dirty="0">
                  <a:latin typeface="Arial"/>
                  <a:cs typeface="Arial"/>
                </a:rPr>
                <a:t> </a:t>
              </a:r>
              <a:r>
                <a:rPr sz="825" b="1" dirty="0">
                  <a:latin typeface="Arial"/>
                  <a:cs typeface="Arial"/>
                </a:rPr>
                <a:t>Force</a:t>
              </a:r>
              <a:endParaRPr sz="825">
                <a:latin typeface="Arial"/>
                <a:cs typeface="Arial"/>
              </a:endParaRPr>
            </a:p>
          </p:txBody>
        </p:sp>
        <p:grpSp>
          <p:nvGrpSpPr>
            <p:cNvPr id="16" name="object 16"/>
            <p:cNvGrpSpPr/>
            <p:nvPr/>
          </p:nvGrpSpPr>
          <p:grpSpPr>
            <a:xfrm>
              <a:off x="4748944" y="3705224"/>
              <a:ext cx="468630" cy="497205"/>
              <a:chOff x="6230620" y="3837940"/>
              <a:chExt cx="624840" cy="662940"/>
            </a:xfrm>
            <a:grpFill/>
          </p:grpSpPr>
          <p:sp>
            <p:nvSpPr>
              <p:cNvPr id="17" name="object 17"/>
              <p:cNvSpPr/>
              <p:nvPr/>
            </p:nvSpPr>
            <p:spPr>
              <a:xfrm>
                <a:off x="6287770" y="3844290"/>
                <a:ext cx="561340" cy="553720"/>
              </a:xfrm>
              <a:custGeom>
                <a:avLst/>
                <a:gdLst/>
                <a:ahLst/>
                <a:cxnLst/>
                <a:rect l="l" t="t" r="r" b="b"/>
                <a:pathLst>
                  <a:path w="561340" h="553720">
                    <a:moveTo>
                      <a:pt x="280670" y="0"/>
                    </a:moveTo>
                    <a:lnTo>
                      <a:pt x="235129" y="3623"/>
                    </a:lnTo>
                    <a:lnTo>
                      <a:pt x="191934" y="14114"/>
                    </a:lnTo>
                    <a:lnTo>
                      <a:pt x="151660" y="30902"/>
                    </a:lnTo>
                    <a:lnTo>
                      <a:pt x="114885" y="53417"/>
                    </a:lnTo>
                    <a:lnTo>
                      <a:pt x="82184" y="81089"/>
                    </a:lnTo>
                    <a:lnTo>
                      <a:pt x="54136" y="113349"/>
                    </a:lnTo>
                    <a:lnTo>
                      <a:pt x="31317" y="149625"/>
                    </a:lnTo>
                    <a:lnTo>
                      <a:pt x="14303" y="189349"/>
                    </a:lnTo>
                    <a:lnTo>
                      <a:pt x="3671" y="231951"/>
                    </a:lnTo>
                    <a:lnTo>
                      <a:pt x="0" y="276860"/>
                    </a:lnTo>
                    <a:lnTo>
                      <a:pt x="3671" y="321768"/>
                    </a:lnTo>
                    <a:lnTo>
                      <a:pt x="14303" y="364370"/>
                    </a:lnTo>
                    <a:lnTo>
                      <a:pt x="31317" y="404094"/>
                    </a:lnTo>
                    <a:lnTo>
                      <a:pt x="54136" y="440370"/>
                    </a:lnTo>
                    <a:lnTo>
                      <a:pt x="82184" y="472630"/>
                    </a:lnTo>
                    <a:lnTo>
                      <a:pt x="114885" y="500302"/>
                    </a:lnTo>
                    <a:lnTo>
                      <a:pt x="151660" y="522817"/>
                    </a:lnTo>
                    <a:lnTo>
                      <a:pt x="191934" y="539605"/>
                    </a:lnTo>
                    <a:lnTo>
                      <a:pt x="235129" y="550096"/>
                    </a:lnTo>
                    <a:lnTo>
                      <a:pt x="280670" y="553720"/>
                    </a:lnTo>
                    <a:lnTo>
                      <a:pt x="326210" y="550096"/>
                    </a:lnTo>
                    <a:lnTo>
                      <a:pt x="369405" y="539605"/>
                    </a:lnTo>
                    <a:lnTo>
                      <a:pt x="409679" y="522817"/>
                    </a:lnTo>
                    <a:lnTo>
                      <a:pt x="446454" y="500302"/>
                    </a:lnTo>
                    <a:lnTo>
                      <a:pt x="479155" y="472630"/>
                    </a:lnTo>
                    <a:lnTo>
                      <a:pt x="507203" y="440370"/>
                    </a:lnTo>
                    <a:lnTo>
                      <a:pt x="530022" y="404094"/>
                    </a:lnTo>
                    <a:lnTo>
                      <a:pt x="547036" y="364370"/>
                    </a:lnTo>
                    <a:lnTo>
                      <a:pt x="557668" y="321768"/>
                    </a:lnTo>
                    <a:lnTo>
                      <a:pt x="561339" y="276860"/>
                    </a:lnTo>
                    <a:lnTo>
                      <a:pt x="557668" y="231951"/>
                    </a:lnTo>
                    <a:lnTo>
                      <a:pt x="547036" y="189349"/>
                    </a:lnTo>
                    <a:lnTo>
                      <a:pt x="530022" y="149625"/>
                    </a:lnTo>
                    <a:lnTo>
                      <a:pt x="507203" y="113349"/>
                    </a:lnTo>
                    <a:lnTo>
                      <a:pt x="479155" y="81089"/>
                    </a:lnTo>
                    <a:lnTo>
                      <a:pt x="446454" y="53417"/>
                    </a:lnTo>
                    <a:lnTo>
                      <a:pt x="409679" y="30902"/>
                    </a:lnTo>
                    <a:lnTo>
                      <a:pt x="369405" y="14114"/>
                    </a:lnTo>
                    <a:lnTo>
                      <a:pt x="326210" y="3623"/>
                    </a:lnTo>
                    <a:lnTo>
                      <a:pt x="280670" y="0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 sz="1350"/>
              </a:p>
            </p:txBody>
          </p:sp>
          <p:sp>
            <p:nvSpPr>
              <p:cNvPr id="18" name="object 18"/>
              <p:cNvSpPr/>
              <p:nvPr/>
            </p:nvSpPr>
            <p:spPr>
              <a:xfrm>
                <a:off x="6287770" y="3844290"/>
                <a:ext cx="561340" cy="553720"/>
              </a:xfrm>
              <a:custGeom>
                <a:avLst/>
                <a:gdLst/>
                <a:ahLst/>
                <a:cxnLst/>
                <a:rect l="l" t="t" r="r" b="b"/>
                <a:pathLst>
                  <a:path w="561340" h="553720">
                    <a:moveTo>
                      <a:pt x="0" y="276860"/>
                    </a:moveTo>
                    <a:lnTo>
                      <a:pt x="3671" y="231951"/>
                    </a:lnTo>
                    <a:lnTo>
                      <a:pt x="14303" y="189349"/>
                    </a:lnTo>
                    <a:lnTo>
                      <a:pt x="31317" y="149625"/>
                    </a:lnTo>
                    <a:lnTo>
                      <a:pt x="54136" y="113349"/>
                    </a:lnTo>
                    <a:lnTo>
                      <a:pt x="82184" y="81089"/>
                    </a:lnTo>
                    <a:lnTo>
                      <a:pt x="114885" y="53417"/>
                    </a:lnTo>
                    <a:lnTo>
                      <a:pt x="151660" y="30902"/>
                    </a:lnTo>
                    <a:lnTo>
                      <a:pt x="191934" y="14114"/>
                    </a:lnTo>
                    <a:lnTo>
                      <a:pt x="235129" y="3623"/>
                    </a:lnTo>
                    <a:lnTo>
                      <a:pt x="280670" y="0"/>
                    </a:lnTo>
                    <a:lnTo>
                      <a:pt x="326210" y="3623"/>
                    </a:lnTo>
                    <a:lnTo>
                      <a:pt x="369405" y="14114"/>
                    </a:lnTo>
                    <a:lnTo>
                      <a:pt x="409679" y="30902"/>
                    </a:lnTo>
                    <a:lnTo>
                      <a:pt x="446454" y="53417"/>
                    </a:lnTo>
                    <a:lnTo>
                      <a:pt x="479155" y="81089"/>
                    </a:lnTo>
                    <a:lnTo>
                      <a:pt x="507203" y="113349"/>
                    </a:lnTo>
                    <a:lnTo>
                      <a:pt x="530022" y="149625"/>
                    </a:lnTo>
                    <a:lnTo>
                      <a:pt x="547036" y="189349"/>
                    </a:lnTo>
                    <a:lnTo>
                      <a:pt x="557668" y="231951"/>
                    </a:lnTo>
                    <a:lnTo>
                      <a:pt x="561339" y="276860"/>
                    </a:lnTo>
                    <a:lnTo>
                      <a:pt x="557668" y="321768"/>
                    </a:lnTo>
                    <a:lnTo>
                      <a:pt x="547036" y="364370"/>
                    </a:lnTo>
                    <a:lnTo>
                      <a:pt x="530022" y="404094"/>
                    </a:lnTo>
                    <a:lnTo>
                      <a:pt x="507203" y="440370"/>
                    </a:lnTo>
                    <a:lnTo>
                      <a:pt x="479155" y="472630"/>
                    </a:lnTo>
                    <a:lnTo>
                      <a:pt x="446454" y="500302"/>
                    </a:lnTo>
                    <a:lnTo>
                      <a:pt x="409679" y="522817"/>
                    </a:lnTo>
                    <a:lnTo>
                      <a:pt x="369405" y="539605"/>
                    </a:lnTo>
                    <a:lnTo>
                      <a:pt x="326210" y="550096"/>
                    </a:lnTo>
                    <a:lnTo>
                      <a:pt x="280670" y="553720"/>
                    </a:lnTo>
                    <a:lnTo>
                      <a:pt x="235129" y="550096"/>
                    </a:lnTo>
                    <a:lnTo>
                      <a:pt x="191934" y="539605"/>
                    </a:lnTo>
                    <a:lnTo>
                      <a:pt x="151660" y="522817"/>
                    </a:lnTo>
                    <a:lnTo>
                      <a:pt x="114885" y="500302"/>
                    </a:lnTo>
                    <a:lnTo>
                      <a:pt x="82184" y="472630"/>
                    </a:lnTo>
                    <a:lnTo>
                      <a:pt x="54136" y="440370"/>
                    </a:lnTo>
                    <a:lnTo>
                      <a:pt x="31317" y="404094"/>
                    </a:lnTo>
                    <a:lnTo>
                      <a:pt x="14303" y="364370"/>
                    </a:lnTo>
                    <a:lnTo>
                      <a:pt x="3671" y="321768"/>
                    </a:lnTo>
                    <a:lnTo>
                      <a:pt x="0" y="276860"/>
                    </a:lnTo>
                    <a:close/>
                  </a:path>
                </a:pathLst>
              </a:custGeom>
              <a:grpFill/>
              <a:ln w="12700">
                <a:solidFill>
                  <a:srgbClr val="00A2DF"/>
                </a:solidFill>
              </a:ln>
            </p:spPr>
            <p:txBody>
              <a:bodyPr wrap="square" lIns="0" tIns="0" rIns="0" bIns="0" rtlCol="0"/>
              <a:lstStyle/>
              <a:p>
                <a:endParaRPr sz="1350"/>
              </a:p>
            </p:txBody>
          </p:sp>
          <p:pic>
            <p:nvPicPr>
              <p:cNvPr id="19" name="object 19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6230620" y="4389120"/>
                <a:ext cx="111759" cy="111760"/>
              </a:xfrm>
              <a:prstGeom prst="rect">
                <a:avLst/>
              </a:prstGeom>
              <a:grpFill/>
            </p:spPr>
          </p:pic>
        </p:grpSp>
        <p:grpSp>
          <p:nvGrpSpPr>
            <p:cNvPr id="20" name="object 20"/>
            <p:cNvGrpSpPr/>
            <p:nvPr/>
          </p:nvGrpSpPr>
          <p:grpSpPr>
            <a:xfrm>
              <a:off x="4109084" y="4288155"/>
              <a:ext cx="590550" cy="539115"/>
              <a:chOff x="5478779" y="4574540"/>
              <a:chExt cx="787400" cy="718820"/>
            </a:xfrm>
            <a:grpFill/>
          </p:grpSpPr>
          <p:sp>
            <p:nvSpPr>
              <p:cNvPr id="21" name="object 21"/>
              <p:cNvSpPr/>
              <p:nvPr/>
            </p:nvSpPr>
            <p:spPr>
              <a:xfrm>
                <a:off x="5695949" y="4580890"/>
                <a:ext cx="563880" cy="556260"/>
              </a:xfrm>
              <a:custGeom>
                <a:avLst/>
                <a:gdLst/>
                <a:ahLst/>
                <a:cxnLst/>
                <a:rect l="l" t="t" r="r" b="b"/>
                <a:pathLst>
                  <a:path w="563879" h="556260">
                    <a:moveTo>
                      <a:pt x="281939" y="0"/>
                    </a:moveTo>
                    <a:lnTo>
                      <a:pt x="236210" y="3638"/>
                    </a:lnTo>
                    <a:lnTo>
                      <a:pt x="192828" y="14173"/>
                    </a:lnTo>
                    <a:lnTo>
                      <a:pt x="152376" y="31032"/>
                    </a:lnTo>
                    <a:lnTo>
                      <a:pt x="115433" y="53644"/>
                    </a:lnTo>
                    <a:lnTo>
                      <a:pt x="82581" y="81438"/>
                    </a:lnTo>
                    <a:lnTo>
                      <a:pt x="54400" y="113842"/>
                    </a:lnTo>
                    <a:lnTo>
                      <a:pt x="31471" y="150285"/>
                    </a:lnTo>
                    <a:lnTo>
                      <a:pt x="14374" y="190195"/>
                    </a:lnTo>
                    <a:lnTo>
                      <a:pt x="3690" y="233000"/>
                    </a:lnTo>
                    <a:lnTo>
                      <a:pt x="0" y="278130"/>
                    </a:lnTo>
                    <a:lnTo>
                      <a:pt x="3690" y="323259"/>
                    </a:lnTo>
                    <a:lnTo>
                      <a:pt x="14374" y="366064"/>
                    </a:lnTo>
                    <a:lnTo>
                      <a:pt x="31471" y="405974"/>
                    </a:lnTo>
                    <a:lnTo>
                      <a:pt x="54400" y="442417"/>
                    </a:lnTo>
                    <a:lnTo>
                      <a:pt x="82581" y="474821"/>
                    </a:lnTo>
                    <a:lnTo>
                      <a:pt x="115433" y="502615"/>
                    </a:lnTo>
                    <a:lnTo>
                      <a:pt x="152376" y="525227"/>
                    </a:lnTo>
                    <a:lnTo>
                      <a:pt x="192828" y="542086"/>
                    </a:lnTo>
                    <a:lnTo>
                      <a:pt x="236210" y="552621"/>
                    </a:lnTo>
                    <a:lnTo>
                      <a:pt x="281939" y="556260"/>
                    </a:lnTo>
                    <a:lnTo>
                      <a:pt x="327669" y="552621"/>
                    </a:lnTo>
                    <a:lnTo>
                      <a:pt x="371051" y="542086"/>
                    </a:lnTo>
                    <a:lnTo>
                      <a:pt x="411503" y="525227"/>
                    </a:lnTo>
                    <a:lnTo>
                      <a:pt x="448446" y="502615"/>
                    </a:lnTo>
                    <a:lnTo>
                      <a:pt x="481298" y="474821"/>
                    </a:lnTo>
                    <a:lnTo>
                      <a:pt x="509479" y="442417"/>
                    </a:lnTo>
                    <a:lnTo>
                      <a:pt x="532408" y="405974"/>
                    </a:lnTo>
                    <a:lnTo>
                      <a:pt x="549505" y="366064"/>
                    </a:lnTo>
                    <a:lnTo>
                      <a:pt x="560189" y="323259"/>
                    </a:lnTo>
                    <a:lnTo>
                      <a:pt x="563879" y="278130"/>
                    </a:lnTo>
                    <a:lnTo>
                      <a:pt x="560189" y="233000"/>
                    </a:lnTo>
                    <a:lnTo>
                      <a:pt x="549505" y="190195"/>
                    </a:lnTo>
                    <a:lnTo>
                      <a:pt x="532408" y="150285"/>
                    </a:lnTo>
                    <a:lnTo>
                      <a:pt x="509479" y="113842"/>
                    </a:lnTo>
                    <a:lnTo>
                      <a:pt x="481298" y="81438"/>
                    </a:lnTo>
                    <a:lnTo>
                      <a:pt x="448446" y="53644"/>
                    </a:lnTo>
                    <a:lnTo>
                      <a:pt x="411503" y="31032"/>
                    </a:lnTo>
                    <a:lnTo>
                      <a:pt x="371051" y="14173"/>
                    </a:lnTo>
                    <a:lnTo>
                      <a:pt x="327669" y="3638"/>
                    </a:lnTo>
                    <a:lnTo>
                      <a:pt x="281939" y="0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 sz="1350"/>
              </a:p>
            </p:txBody>
          </p:sp>
          <p:sp>
            <p:nvSpPr>
              <p:cNvPr id="22" name="object 22"/>
              <p:cNvSpPr/>
              <p:nvPr/>
            </p:nvSpPr>
            <p:spPr>
              <a:xfrm>
                <a:off x="5695949" y="4580890"/>
                <a:ext cx="563880" cy="556260"/>
              </a:xfrm>
              <a:custGeom>
                <a:avLst/>
                <a:gdLst/>
                <a:ahLst/>
                <a:cxnLst/>
                <a:rect l="l" t="t" r="r" b="b"/>
                <a:pathLst>
                  <a:path w="563879" h="556260">
                    <a:moveTo>
                      <a:pt x="0" y="278130"/>
                    </a:moveTo>
                    <a:lnTo>
                      <a:pt x="3690" y="233000"/>
                    </a:lnTo>
                    <a:lnTo>
                      <a:pt x="14374" y="190195"/>
                    </a:lnTo>
                    <a:lnTo>
                      <a:pt x="31471" y="150285"/>
                    </a:lnTo>
                    <a:lnTo>
                      <a:pt x="54400" y="113842"/>
                    </a:lnTo>
                    <a:lnTo>
                      <a:pt x="82581" y="81438"/>
                    </a:lnTo>
                    <a:lnTo>
                      <a:pt x="115433" y="53644"/>
                    </a:lnTo>
                    <a:lnTo>
                      <a:pt x="152376" y="31032"/>
                    </a:lnTo>
                    <a:lnTo>
                      <a:pt x="192828" y="14173"/>
                    </a:lnTo>
                    <a:lnTo>
                      <a:pt x="236210" y="3638"/>
                    </a:lnTo>
                    <a:lnTo>
                      <a:pt x="281939" y="0"/>
                    </a:lnTo>
                    <a:lnTo>
                      <a:pt x="327669" y="3638"/>
                    </a:lnTo>
                    <a:lnTo>
                      <a:pt x="371051" y="14173"/>
                    </a:lnTo>
                    <a:lnTo>
                      <a:pt x="411503" y="31032"/>
                    </a:lnTo>
                    <a:lnTo>
                      <a:pt x="448446" y="53644"/>
                    </a:lnTo>
                    <a:lnTo>
                      <a:pt x="481298" y="81438"/>
                    </a:lnTo>
                    <a:lnTo>
                      <a:pt x="509479" y="113842"/>
                    </a:lnTo>
                    <a:lnTo>
                      <a:pt x="532408" y="150285"/>
                    </a:lnTo>
                    <a:lnTo>
                      <a:pt x="549505" y="190195"/>
                    </a:lnTo>
                    <a:lnTo>
                      <a:pt x="560189" y="233000"/>
                    </a:lnTo>
                    <a:lnTo>
                      <a:pt x="563879" y="278130"/>
                    </a:lnTo>
                    <a:lnTo>
                      <a:pt x="560189" y="323259"/>
                    </a:lnTo>
                    <a:lnTo>
                      <a:pt x="549505" y="366064"/>
                    </a:lnTo>
                    <a:lnTo>
                      <a:pt x="532408" y="405974"/>
                    </a:lnTo>
                    <a:lnTo>
                      <a:pt x="509479" y="442417"/>
                    </a:lnTo>
                    <a:lnTo>
                      <a:pt x="481298" y="474821"/>
                    </a:lnTo>
                    <a:lnTo>
                      <a:pt x="448446" y="502615"/>
                    </a:lnTo>
                    <a:lnTo>
                      <a:pt x="411503" y="525227"/>
                    </a:lnTo>
                    <a:lnTo>
                      <a:pt x="371051" y="542086"/>
                    </a:lnTo>
                    <a:lnTo>
                      <a:pt x="327669" y="552621"/>
                    </a:lnTo>
                    <a:lnTo>
                      <a:pt x="281939" y="556260"/>
                    </a:lnTo>
                    <a:lnTo>
                      <a:pt x="236210" y="552621"/>
                    </a:lnTo>
                    <a:lnTo>
                      <a:pt x="192828" y="542086"/>
                    </a:lnTo>
                    <a:lnTo>
                      <a:pt x="152376" y="525227"/>
                    </a:lnTo>
                    <a:lnTo>
                      <a:pt x="115433" y="502615"/>
                    </a:lnTo>
                    <a:lnTo>
                      <a:pt x="82581" y="474821"/>
                    </a:lnTo>
                    <a:lnTo>
                      <a:pt x="54400" y="442417"/>
                    </a:lnTo>
                    <a:lnTo>
                      <a:pt x="31471" y="405974"/>
                    </a:lnTo>
                    <a:lnTo>
                      <a:pt x="14374" y="366064"/>
                    </a:lnTo>
                    <a:lnTo>
                      <a:pt x="3690" y="323259"/>
                    </a:lnTo>
                    <a:lnTo>
                      <a:pt x="0" y="278130"/>
                    </a:lnTo>
                    <a:close/>
                  </a:path>
                </a:pathLst>
              </a:custGeom>
              <a:grpFill/>
              <a:ln w="12699">
                <a:solidFill>
                  <a:srgbClr val="00A2DF"/>
                </a:solidFill>
              </a:ln>
            </p:spPr>
            <p:txBody>
              <a:bodyPr wrap="square" lIns="0" tIns="0" rIns="0" bIns="0" rtlCol="0"/>
              <a:lstStyle/>
              <a:p>
                <a:endParaRPr sz="1350"/>
              </a:p>
            </p:txBody>
          </p:sp>
          <p:pic>
            <p:nvPicPr>
              <p:cNvPr id="23" name="object 23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5478779" y="5077460"/>
                <a:ext cx="243840" cy="215899"/>
              </a:xfrm>
              <a:prstGeom prst="rect">
                <a:avLst/>
              </a:prstGeom>
              <a:grpFill/>
            </p:spPr>
          </p:pic>
        </p:grpSp>
        <p:grpSp>
          <p:nvGrpSpPr>
            <p:cNvPr id="24" name="object 24"/>
            <p:cNvGrpSpPr/>
            <p:nvPr/>
          </p:nvGrpSpPr>
          <p:grpSpPr>
            <a:xfrm>
              <a:off x="5025389" y="3173729"/>
              <a:ext cx="468630" cy="514350"/>
              <a:chOff x="6700519" y="3088639"/>
              <a:chExt cx="624840" cy="685800"/>
            </a:xfrm>
            <a:grpFill/>
          </p:grpSpPr>
          <p:sp>
            <p:nvSpPr>
              <p:cNvPr id="25" name="object 25"/>
              <p:cNvSpPr/>
              <p:nvPr/>
            </p:nvSpPr>
            <p:spPr>
              <a:xfrm>
                <a:off x="6757669" y="3094989"/>
                <a:ext cx="561340" cy="553720"/>
              </a:xfrm>
              <a:custGeom>
                <a:avLst/>
                <a:gdLst/>
                <a:ahLst/>
                <a:cxnLst/>
                <a:rect l="l" t="t" r="r" b="b"/>
                <a:pathLst>
                  <a:path w="561340" h="553720">
                    <a:moveTo>
                      <a:pt x="280670" y="0"/>
                    </a:moveTo>
                    <a:lnTo>
                      <a:pt x="235129" y="3623"/>
                    </a:lnTo>
                    <a:lnTo>
                      <a:pt x="191934" y="14114"/>
                    </a:lnTo>
                    <a:lnTo>
                      <a:pt x="151660" y="30902"/>
                    </a:lnTo>
                    <a:lnTo>
                      <a:pt x="114885" y="53417"/>
                    </a:lnTo>
                    <a:lnTo>
                      <a:pt x="82184" y="81089"/>
                    </a:lnTo>
                    <a:lnTo>
                      <a:pt x="54136" y="113349"/>
                    </a:lnTo>
                    <a:lnTo>
                      <a:pt x="31317" y="149625"/>
                    </a:lnTo>
                    <a:lnTo>
                      <a:pt x="14303" y="189349"/>
                    </a:lnTo>
                    <a:lnTo>
                      <a:pt x="3671" y="231951"/>
                    </a:lnTo>
                    <a:lnTo>
                      <a:pt x="0" y="276860"/>
                    </a:lnTo>
                    <a:lnTo>
                      <a:pt x="3671" y="321768"/>
                    </a:lnTo>
                    <a:lnTo>
                      <a:pt x="14303" y="364370"/>
                    </a:lnTo>
                    <a:lnTo>
                      <a:pt x="31317" y="404094"/>
                    </a:lnTo>
                    <a:lnTo>
                      <a:pt x="54136" y="440370"/>
                    </a:lnTo>
                    <a:lnTo>
                      <a:pt x="82184" y="472630"/>
                    </a:lnTo>
                    <a:lnTo>
                      <a:pt x="114885" y="500302"/>
                    </a:lnTo>
                    <a:lnTo>
                      <a:pt x="151660" y="522817"/>
                    </a:lnTo>
                    <a:lnTo>
                      <a:pt x="191934" y="539605"/>
                    </a:lnTo>
                    <a:lnTo>
                      <a:pt x="235129" y="550096"/>
                    </a:lnTo>
                    <a:lnTo>
                      <a:pt x="280670" y="553720"/>
                    </a:lnTo>
                    <a:lnTo>
                      <a:pt x="326210" y="550096"/>
                    </a:lnTo>
                    <a:lnTo>
                      <a:pt x="369405" y="539605"/>
                    </a:lnTo>
                    <a:lnTo>
                      <a:pt x="409679" y="522817"/>
                    </a:lnTo>
                    <a:lnTo>
                      <a:pt x="446454" y="500302"/>
                    </a:lnTo>
                    <a:lnTo>
                      <a:pt x="479155" y="472630"/>
                    </a:lnTo>
                    <a:lnTo>
                      <a:pt x="507203" y="440370"/>
                    </a:lnTo>
                    <a:lnTo>
                      <a:pt x="530022" y="404094"/>
                    </a:lnTo>
                    <a:lnTo>
                      <a:pt x="547036" y="364370"/>
                    </a:lnTo>
                    <a:lnTo>
                      <a:pt x="557668" y="321768"/>
                    </a:lnTo>
                    <a:lnTo>
                      <a:pt x="561339" y="276860"/>
                    </a:lnTo>
                    <a:lnTo>
                      <a:pt x="557668" y="231951"/>
                    </a:lnTo>
                    <a:lnTo>
                      <a:pt x="547036" y="189349"/>
                    </a:lnTo>
                    <a:lnTo>
                      <a:pt x="530022" y="149625"/>
                    </a:lnTo>
                    <a:lnTo>
                      <a:pt x="507203" y="113349"/>
                    </a:lnTo>
                    <a:lnTo>
                      <a:pt x="479155" y="81089"/>
                    </a:lnTo>
                    <a:lnTo>
                      <a:pt x="446454" y="53417"/>
                    </a:lnTo>
                    <a:lnTo>
                      <a:pt x="409679" y="30902"/>
                    </a:lnTo>
                    <a:lnTo>
                      <a:pt x="369405" y="14114"/>
                    </a:lnTo>
                    <a:lnTo>
                      <a:pt x="326210" y="3623"/>
                    </a:lnTo>
                    <a:lnTo>
                      <a:pt x="280670" y="0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 sz="1350"/>
              </a:p>
            </p:txBody>
          </p:sp>
          <p:sp>
            <p:nvSpPr>
              <p:cNvPr id="26" name="object 26"/>
              <p:cNvSpPr/>
              <p:nvPr/>
            </p:nvSpPr>
            <p:spPr>
              <a:xfrm>
                <a:off x="6757669" y="3094989"/>
                <a:ext cx="561340" cy="553720"/>
              </a:xfrm>
              <a:custGeom>
                <a:avLst/>
                <a:gdLst/>
                <a:ahLst/>
                <a:cxnLst/>
                <a:rect l="l" t="t" r="r" b="b"/>
                <a:pathLst>
                  <a:path w="561340" h="553720">
                    <a:moveTo>
                      <a:pt x="0" y="276860"/>
                    </a:moveTo>
                    <a:lnTo>
                      <a:pt x="3671" y="231951"/>
                    </a:lnTo>
                    <a:lnTo>
                      <a:pt x="14303" y="189349"/>
                    </a:lnTo>
                    <a:lnTo>
                      <a:pt x="31317" y="149625"/>
                    </a:lnTo>
                    <a:lnTo>
                      <a:pt x="54136" y="113349"/>
                    </a:lnTo>
                    <a:lnTo>
                      <a:pt x="82184" y="81089"/>
                    </a:lnTo>
                    <a:lnTo>
                      <a:pt x="114885" y="53417"/>
                    </a:lnTo>
                    <a:lnTo>
                      <a:pt x="151660" y="30902"/>
                    </a:lnTo>
                    <a:lnTo>
                      <a:pt x="191934" y="14114"/>
                    </a:lnTo>
                    <a:lnTo>
                      <a:pt x="235129" y="3623"/>
                    </a:lnTo>
                    <a:lnTo>
                      <a:pt x="280670" y="0"/>
                    </a:lnTo>
                    <a:lnTo>
                      <a:pt x="326210" y="3623"/>
                    </a:lnTo>
                    <a:lnTo>
                      <a:pt x="369405" y="14114"/>
                    </a:lnTo>
                    <a:lnTo>
                      <a:pt x="409679" y="30902"/>
                    </a:lnTo>
                    <a:lnTo>
                      <a:pt x="446454" y="53417"/>
                    </a:lnTo>
                    <a:lnTo>
                      <a:pt x="479155" y="81089"/>
                    </a:lnTo>
                    <a:lnTo>
                      <a:pt x="507203" y="113349"/>
                    </a:lnTo>
                    <a:lnTo>
                      <a:pt x="530022" y="149625"/>
                    </a:lnTo>
                    <a:lnTo>
                      <a:pt x="547036" y="189349"/>
                    </a:lnTo>
                    <a:lnTo>
                      <a:pt x="557668" y="231951"/>
                    </a:lnTo>
                    <a:lnTo>
                      <a:pt x="561339" y="276860"/>
                    </a:lnTo>
                    <a:lnTo>
                      <a:pt x="557668" y="321768"/>
                    </a:lnTo>
                    <a:lnTo>
                      <a:pt x="547036" y="364370"/>
                    </a:lnTo>
                    <a:lnTo>
                      <a:pt x="530022" y="404094"/>
                    </a:lnTo>
                    <a:lnTo>
                      <a:pt x="507203" y="440370"/>
                    </a:lnTo>
                    <a:lnTo>
                      <a:pt x="479155" y="472630"/>
                    </a:lnTo>
                    <a:lnTo>
                      <a:pt x="446454" y="500302"/>
                    </a:lnTo>
                    <a:lnTo>
                      <a:pt x="409679" y="522817"/>
                    </a:lnTo>
                    <a:lnTo>
                      <a:pt x="369405" y="539605"/>
                    </a:lnTo>
                    <a:lnTo>
                      <a:pt x="326210" y="550096"/>
                    </a:lnTo>
                    <a:lnTo>
                      <a:pt x="280670" y="553720"/>
                    </a:lnTo>
                    <a:lnTo>
                      <a:pt x="235129" y="550096"/>
                    </a:lnTo>
                    <a:lnTo>
                      <a:pt x="191934" y="539605"/>
                    </a:lnTo>
                    <a:lnTo>
                      <a:pt x="151660" y="522817"/>
                    </a:lnTo>
                    <a:lnTo>
                      <a:pt x="114885" y="500302"/>
                    </a:lnTo>
                    <a:lnTo>
                      <a:pt x="82184" y="472630"/>
                    </a:lnTo>
                    <a:lnTo>
                      <a:pt x="54136" y="440370"/>
                    </a:lnTo>
                    <a:lnTo>
                      <a:pt x="31317" y="404094"/>
                    </a:lnTo>
                    <a:lnTo>
                      <a:pt x="14303" y="364370"/>
                    </a:lnTo>
                    <a:lnTo>
                      <a:pt x="3671" y="321768"/>
                    </a:lnTo>
                    <a:lnTo>
                      <a:pt x="0" y="276860"/>
                    </a:lnTo>
                    <a:close/>
                  </a:path>
                </a:pathLst>
              </a:custGeom>
              <a:grpFill/>
              <a:ln w="12700">
                <a:solidFill>
                  <a:srgbClr val="00A2DF"/>
                </a:solidFill>
              </a:ln>
            </p:spPr>
            <p:txBody>
              <a:bodyPr wrap="square" lIns="0" tIns="0" rIns="0" bIns="0" rtlCol="0"/>
              <a:lstStyle/>
              <a:p>
                <a:endParaRPr sz="1350"/>
              </a:p>
            </p:txBody>
          </p:sp>
          <p:pic>
            <p:nvPicPr>
              <p:cNvPr id="27" name="object 27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6700519" y="3662679"/>
                <a:ext cx="111759" cy="111759"/>
              </a:xfrm>
              <a:prstGeom prst="rect">
                <a:avLst/>
              </a:prstGeom>
              <a:grpFill/>
            </p:spPr>
          </p:pic>
        </p:grpSp>
        <p:pic>
          <p:nvPicPr>
            <p:cNvPr id="28" name="object 2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13910" y="2375535"/>
              <a:ext cx="664844" cy="565784"/>
            </a:xfrm>
            <a:prstGeom prst="rect">
              <a:avLst/>
            </a:prstGeom>
            <a:grpFill/>
          </p:spPr>
        </p:pic>
        <p:pic>
          <p:nvPicPr>
            <p:cNvPr id="29" name="object 2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541394" y="5034915"/>
              <a:ext cx="85725" cy="83820"/>
            </a:xfrm>
            <a:prstGeom prst="rect">
              <a:avLst/>
            </a:prstGeom>
            <a:grpFill/>
          </p:spPr>
        </p:pic>
        <p:pic>
          <p:nvPicPr>
            <p:cNvPr id="30" name="object 3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204209" y="5073015"/>
              <a:ext cx="85725" cy="83820"/>
            </a:xfrm>
            <a:prstGeom prst="rect">
              <a:avLst/>
            </a:prstGeom>
            <a:grpFill/>
          </p:spPr>
        </p:pic>
        <p:pic>
          <p:nvPicPr>
            <p:cNvPr id="31" name="object 3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390900" y="5063490"/>
              <a:ext cx="85725" cy="83820"/>
            </a:xfrm>
            <a:prstGeom prst="rect">
              <a:avLst/>
            </a:prstGeom>
            <a:grpFill/>
          </p:spPr>
        </p:pic>
        <p:grpSp>
          <p:nvGrpSpPr>
            <p:cNvPr id="32" name="object 32"/>
            <p:cNvGrpSpPr/>
            <p:nvPr/>
          </p:nvGrpSpPr>
          <p:grpSpPr>
            <a:xfrm>
              <a:off x="5273039" y="2918459"/>
              <a:ext cx="135255" cy="200025"/>
              <a:chOff x="7030719" y="2748279"/>
              <a:chExt cx="180340" cy="266700"/>
            </a:xfrm>
            <a:grpFill/>
          </p:grpSpPr>
          <p:pic>
            <p:nvPicPr>
              <p:cNvPr id="33" name="object 33"/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7096759" y="2748279"/>
                <a:ext cx="114300" cy="114300"/>
              </a:xfrm>
              <a:prstGeom prst="rect">
                <a:avLst/>
              </a:prstGeom>
              <a:grpFill/>
            </p:spPr>
          </p:pic>
          <p:pic>
            <p:nvPicPr>
              <p:cNvPr id="34" name="object 34"/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7030719" y="2900679"/>
                <a:ext cx="111759" cy="114300"/>
              </a:xfrm>
              <a:prstGeom prst="rect">
                <a:avLst/>
              </a:prstGeom>
              <a:grpFill/>
            </p:spPr>
          </p:pic>
        </p:grpSp>
        <p:pic>
          <p:nvPicPr>
            <p:cNvPr id="35" name="object 3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478781" y="2501266"/>
              <a:ext cx="2148839" cy="440054"/>
            </a:xfrm>
            <a:prstGeom prst="rect">
              <a:avLst/>
            </a:prstGeom>
            <a:grpFill/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16AFA78-8C50-45F7-A01E-9D6256089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15" y="105346"/>
            <a:ext cx="9026769" cy="410389"/>
          </a:xfrm>
        </p:spPr>
        <p:txBody>
          <a:bodyPr>
            <a:noAutofit/>
          </a:bodyPr>
          <a:lstStyle/>
          <a:p>
            <a:r>
              <a:rPr lang="en-GB" sz="2800" dirty="0"/>
              <a:t>ITU-T standardization activities related to Edge Computing 1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A406A55-E284-4FDE-AF83-1B2890CB0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729" y="643258"/>
            <a:ext cx="8827475" cy="6114421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chemeClr val="tx2"/>
                </a:solidFill>
              </a:rPr>
              <a:t>Edge Computing for IoT (I</a:t>
            </a:r>
            <a:r>
              <a:rPr lang="en-GB" sz="1800" b="1" dirty="0">
                <a:solidFill>
                  <a:schemeClr val="tx2"/>
                </a:solidFill>
              </a:rPr>
              <a:t>TU-T SG20: </a:t>
            </a:r>
            <a:r>
              <a:rPr lang="en-US" sz="1800" b="1" dirty="0">
                <a:solidFill>
                  <a:schemeClr val="tx2"/>
                </a:solidFill>
              </a:rPr>
              <a:t>IoT and Smart Cities and Communities)</a:t>
            </a:r>
          </a:p>
          <a:p>
            <a:r>
              <a:rPr lang="en-GB" sz="1600" dirty="0"/>
              <a:t>Published Recommendations</a:t>
            </a:r>
          </a:p>
          <a:p>
            <a:pPr lvl="1"/>
            <a:r>
              <a:rPr lang="en-US" sz="1600" b="1" dirty="0"/>
              <a:t>ITU-T Y.4208 </a:t>
            </a:r>
            <a:r>
              <a:rPr lang="en-US" sz="1600" dirty="0"/>
              <a:t>"IoT requirements for support of edge computing” (approval: 1/2020)</a:t>
            </a:r>
          </a:p>
          <a:p>
            <a:pPr lvl="1"/>
            <a:r>
              <a:rPr lang="en-US" sz="1600" b="1" dirty="0"/>
              <a:t>ITU-T Y.4122 </a:t>
            </a:r>
            <a:r>
              <a:rPr lang="en-US" sz="1600" dirty="0"/>
              <a:t>“Requirements and capability framework of the edge computing- enabled gateway in the IoT” (approval: 7/2021)</a:t>
            </a:r>
          </a:p>
          <a:p>
            <a:pPr marL="0" lvl="1" indent="0">
              <a:buNone/>
            </a:pPr>
            <a:r>
              <a:rPr lang="en-US" sz="1800" b="1" dirty="0">
                <a:solidFill>
                  <a:schemeClr val="tx2"/>
                </a:solidFill>
              </a:rPr>
              <a:t>Edge Computing network aspects (ITU-T SG13: Future Networks)</a:t>
            </a:r>
            <a:endParaRPr lang="fr-FR" sz="1800" b="1" dirty="0">
              <a:solidFill>
                <a:schemeClr val="tx2"/>
              </a:solidFill>
            </a:endParaRPr>
          </a:p>
          <a:p>
            <a:r>
              <a:rPr lang="en-GB" sz="1600" dirty="0"/>
              <a:t>Published Recommendations</a:t>
            </a:r>
          </a:p>
          <a:p>
            <a:pPr lvl="1"/>
            <a:r>
              <a:rPr lang="en-US" sz="1600" dirty="0"/>
              <a:t>ITU-T Y.3109 “QoS assurance-related requirements and framework for virtual reality delivery using mobile edge computing supported by IMT-2020” (approval: 4/2021)</a:t>
            </a:r>
            <a:endParaRPr lang="en-GB" sz="1600" dirty="0"/>
          </a:p>
          <a:p>
            <a:r>
              <a:rPr lang="en-GB" sz="1600" dirty="0"/>
              <a:t>On-going WIs</a:t>
            </a:r>
          </a:p>
          <a:p>
            <a:pPr lvl="1"/>
            <a:r>
              <a:rPr lang="en-US" sz="1600" dirty="0"/>
              <a:t>Y.ec-</a:t>
            </a:r>
            <a:r>
              <a:rPr lang="en-US" sz="1600" dirty="0" err="1"/>
              <a:t>reqts</a:t>
            </a:r>
            <a:r>
              <a:rPr lang="en-US" sz="1600" dirty="0"/>
              <a:t> “Edge computing - Overview and requirements”</a:t>
            </a:r>
          </a:p>
          <a:p>
            <a:pPr lvl="1"/>
            <a:r>
              <a:rPr lang="en-US" sz="1600" b="1" dirty="0" err="1">
                <a:solidFill>
                  <a:srgbClr val="3788BC"/>
                </a:solidFill>
                <a:cs typeface="Calibri" panose="020F0502020204030204" pitchFamily="34" charset="0"/>
              </a:rPr>
              <a:t>Y.ecloud-reqts</a:t>
            </a:r>
            <a:r>
              <a:rPr lang="en-US" sz="1600" dirty="0">
                <a:effectLst/>
                <a:ea typeface="Malgun Gothic" panose="020B0503020000020004" pitchFamily="34" charset="-127"/>
              </a:rPr>
              <a:t>: “Cloud computing - Functional requirements of edge cloud” </a:t>
            </a:r>
            <a:endParaRPr lang="en-GB" sz="1600" dirty="0"/>
          </a:p>
          <a:p>
            <a:pPr lvl="1"/>
            <a:r>
              <a:rPr lang="en-US" sz="1600" dirty="0">
                <a:solidFill>
                  <a:srgbClr val="3788BC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Y.IMT2020-CEFEC</a:t>
            </a:r>
            <a:r>
              <a:rPr lang="en-US" sz="1600" strike="noStrike" dirty="0">
                <a:solidFill>
                  <a:srgbClr val="3788BC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“Framework of capability exposure function</a:t>
            </a:r>
            <a:r>
              <a:rPr lang="en-US" sz="1600" spc="5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en-US" sz="1600" spc="5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edge</a:t>
            </a:r>
            <a:r>
              <a:rPr lang="en-US" sz="1600" spc="5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computing</a:t>
            </a:r>
            <a:r>
              <a:rPr lang="en-US" sz="1600" spc="5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en-US" sz="1600" spc="5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IMT-2020</a:t>
            </a:r>
            <a:r>
              <a:rPr lang="en-US" sz="1600" spc="5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networks</a:t>
            </a:r>
            <a:r>
              <a:rPr lang="en-US" sz="1600" spc="5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en-US" sz="1600" spc="5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beyond” </a:t>
            </a:r>
          </a:p>
          <a:p>
            <a:pPr lvl="1"/>
            <a:r>
              <a:rPr lang="en-US" sz="1600" b="1" dirty="0">
                <a:solidFill>
                  <a:srgbClr val="3788BC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Y. FMSC-MEC </a:t>
            </a:r>
            <a:r>
              <a:rPr lang="en-US" sz="1600" dirty="0">
                <a:ea typeface="Calibri" panose="020F0502020204030204" pitchFamily="34" charset="0"/>
                <a:cs typeface="Calibri" panose="020F0502020204030204" pitchFamily="34" charset="0"/>
              </a:rPr>
              <a:t>"Multi-access Edge Computing for fixed, mobile</a:t>
            </a:r>
            <a:r>
              <a:rPr lang="en-US" sz="1600" spc="5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ea typeface="Calibri" panose="020F0502020204030204" pitchFamily="34" charset="0"/>
                <a:cs typeface="Calibri" panose="020F0502020204030204" pitchFamily="34" charset="0"/>
              </a:rPr>
              <a:t>and satellite convergence in IMT-2020 networks and beyond”</a:t>
            </a:r>
          </a:p>
          <a:p>
            <a:pPr lvl="1"/>
            <a:r>
              <a:rPr lang="en-US" sz="1600" b="1" dirty="0">
                <a:solidFill>
                  <a:srgbClr val="3788BC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Y.FMC-EC </a:t>
            </a:r>
            <a:r>
              <a:rPr lang="en-US" sz="1600" dirty="0">
                <a:ea typeface="Calibri" panose="020F0502020204030204" pitchFamily="34" charset="0"/>
                <a:cs typeface="Calibri" panose="020F0502020204030204" pitchFamily="34" charset="0"/>
              </a:rPr>
              <a:t>"Unified edge computing for supporting fixed mobile</a:t>
            </a:r>
            <a:r>
              <a:rPr lang="en-US" sz="1600" spc="5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spc="-20" dirty="0">
                <a:ea typeface="Calibri" panose="020F0502020204030204" pitchFamily="34" charset="0"/>
                <a:cs typeface="Calibri" panose="020F0502020204030204" pitchFamily="34" charset="0"/>
              </a:rPr>
              <a:t>convergence</a:t>
            </a:r>
            <a:r>
              <a:rPr lang="en-US" sz="1600" spc="-50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spc="-15" dirty="0">
                <a:ea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en-US" sz="1600" spc="-60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spc="-15" dirty="0">
                <a:ea typeface="Calibri" panose="020F0502020204030204" pitchFamily="34" charset="0"/>
                <a:cs typeface="Calibri" panose="020F0502020204030204" pitchFamily="34" charset="0"/>
              </a:rPr>
              <a:t>IMT-2020</a:t>
            </a:r>
            <a:r>
              <a:rPr lang="en-US" sz="1600" spc="-35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spc="-15" dirty="0">
                <a:ea typeface="Calibri" panose="020F0502020204030204" pitchFamily="34" charset="0"/>
                <a:cs typeface="Calibri" panose="020F0502020204030204" pitchFamily="34" charset="0"/>
              </a:rPr>
              <a:t>networks”</a:t>
            </a:r>
          </a:p>
          <a:p>
            <a:pPr lvl="1"/>
            <a:r>
              <a:rPr lang="en-US" sz="1600" dirty="0">
                <a:solidFill>
                  <a:srgbClr val="3788BC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Y.LSMEC</a:t>
            </a:r>
            <a:r>
              <a:rPr lang="en-US" sz="1600" strike="noStrike" dirty="0">
                <a:solidFill>
                  <a:srgbClr val="3788BC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“Local shunting for multi-access edge computing in IMT-</a:t>
            </a:r>
            <a:r>
              <a:rPr lang="en-US" sz="1600" spc="5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2020 networks”</a:t>
            </a:r>
          </a:p>
          <a:p>
            <a:pPr lvl="1"/>
            <a:r>
              <a:rPr lang="en-US" sz="1600" dirty="0">
                <a:solidFill>
                  <a:srgbClr val="3788BC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Y.FMC -AAEC-req </a:t>
            </a:r>
            <a:r>
              <a:rPr lang="en-US" sz="16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“Use cases and Technical requirements for</a:t>
            </a:r>
            <a:r>
              <a:rPr lang="en-US" sz="1600" spc="5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supporting application addressing in edge computing for future</a:t>
            </a:r>
            <a:r>
              <a:rPr lang="en-US" sz="1600" spc="5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networks</a:t>
            </a:r>
            <a:r>
              <a:rPr lang="en-US" sz="1600" spc="-2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including</a:t>
            </a:r>
            <a:r>
              <a:rPr lang="en-US" sz="1600" spc="-3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IMT-2020</a:t>
            </a:r>
            <a:r>
              <a:rPr lang="en-US" sz="1600" spc="-1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network”</a:t>
            </a:r>
            <a:endParaRPr lang="en-US" sz="1600" spc="-15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1600" dirty="0">
                <a:solidFill>
                  <a:srgbClr val="4472C4"/>
                </a:solidFill>
                <a:effectLst/>
                <a:ea typeface="SimSun" panose="02010600030101010101" pitchFamily="2" charset="-122"/>
              </a:rPr>
              <a:t>Y.FMC-AAEC</a:t>
            </a:r>
            <a:r>
              <a:rPr lang="en-US" sz="1600" dirty="0">
                <a:effectLst/>
                <a:ea typeface="SimSun" panose="02010600030101010101" pitchFamily="2" charset="-122"/>
              </a:rPr>
              <a:t>: “Application addressing in edge computing in IMT-2020 network and beyond</a:t>
            </a:r>
            <a:endParaRPr lang="en-GB" sz="1600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FA050B7-5251-47A3-AABD-5039F3A72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711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A406A55-E284-4FDE-AF83-1B2890CB0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371" y="506587"/>
            <a:ext cx="8767398" cy="6221359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chemeClr val="tx2"/>
                </a:solidFill>
              </a:rPr>
              <a:t>Edge Computing applications (I</a:t>
            </a:r>
            <a:r>
              <a:rPr lang="en-GB" sz="2000" b="1" dirty="0">
                <a:solidFill>
                  <a:schemeClr val="tx2"/>
                </a:solidFill>
              </a:rPr>
              <a:t>TU-T SG16: Multimedia</a:t>
            </a:r>
            <a:r>
              <a:rPr lang="en-US" sz="2000" b="1" dirty="0">
                <a:solidFill>
                  <a:schemeClr val="tx2"/>
                </a:solidFill>
              </a:rPr>
              <a:t>)</a:t>
            </a:r>
          </a:p>
          <a:p>
            <a:r>
              <a:rPr lang="en-GB" sz="1600" dirty="0"/>
              <a:t>Published Recs</a:t>
            </a:r>
          </a:p>
          <a:p>
            <a:pPr lvl="1"/>
            <a:r>
              <a:rPr lang="fr-FR" sz="1600" dirty="0">
                <a:ea typeface="Calibri" panose="020F0502020204030204" pitchFamily="34" charset="0"/>
              </a:rPr>
              <a:t>F.743.12 </a:t>
            </a:r>
            <a:r>
              <a:rPr lang="en-GB" sz="1600" dirty="0">
                <a:ea typeface="Times New Roman" panose="02020603050405020304" pitchFamily="18" charset="0"/>
              </a:rPr>
              <a:t>Requirements for edge computing in video surveillance</a:t>
            </a:r>
          </a:p>
          <a:p>
            <a:pPr lvl="1"/>
            <a:r>
              <a:rPr lang="fr-FR" sz="1600" dirty="0">
                <a:ea typeface="Calibri" panose="020F0502020204030204" pitchFamily="34" charset="0"/>
              </a:rPr>
              <a:t>F.743.10</a:t>
            </a:r>
            <a:r>
              <a:rPr lang="en-GB" sz="1600" dirty="0">
                <a:ea typeface="Calibri" panose="020F0502020204030204" pitchFamily="34" charset="0"/>
              </a:rPr>
              <a:t> </a:t>
            </a:r>
            <a:r>
              <a:rPr lang="en-GB" sz="1600" dirty="0">
                <a:ea typeface="Times New Roman" panose="02020603050405020304" pitchFamily="18" charset="0"/>
              </a:rPr>
              <a:t>Requirements for mobile edge computing enabled CDNs</a:t>
            </a:r>
          </a:p>
          <a:p>
            <a:pPr lvl="1"/>
            <a:r>
              <a:rPr lang="fr-FR" sz="1600" dirty="0">
                <a:ea typeface="Calibri" panose="020F0502020204030204" pitchFamily="34" charset="0"/>
              </a:rPr>
              <a:t>H.644.4 </a:t>
            </a:r>
            <a:r>
              <a:rPr lang="en-GB" sz="1600" dirty="0">
                <a:ea typeface="Times New Roman" panose="02020603050405020304" pitchFamily="18" charset="0"/>
              </a:rPr>
              <a:t>Architecture for mobile/multi-access edge computing enabled CDNs</a:t>
            </a:r>
          </a:p>
          <a:p>
            <a:pPr lvl="1"/>
            <a:r>
              <a:rPr lang="fr-FR" sz="1600" dirty="0">
                <a:ea typeface="Calibri" panose="020F0502020204030204" pitchFamily="34" charset="0"/>
              </a:rPr>
              <a:t>F.749.11 </a:t>
            </a:r>
            <a:r>
              <a:rPr lang="en-GB" sz="1600" dirty="0">
                <a:ea typeface="Times New Roman" panose="02020603050405020304" pitchFamily="18" charset="0"/>
              </a:rPr>
              <a:t>Requirements of civilian unmanned aerial vehicles enabled mobile edge computing</a:t>
            </a:r>
          </a:p>
          <a:p>
            <a:r>
              <a:rPr lang="en-GB" sz="1600" dirty="0"/>
              <a:t>On-going Wis</a:t>
            </a:r>
          </a:p>
          <a:p>
            <a:pPr lvl="1"/>
            <a:r>
              <a:rPr lang="fr-FR" sz="1600" dirty="0" err="1">
                <a:solidFill>
                  <a:srgbClr val="3789BD"/>
                </a:solidFill>
                <a:ea typeface="Times New Roman" panose="02020603050405020304" pitchFamily="18" charset="0"/>
              </a:rPr>
              <a:t>H.VSECArch</a:t>
            </a:r>
            <a:r>
              <a:rPr lang="fr-FR" sz="1600" dirty="0">
                <a:solidFill>
                  <a:srgbClr val="3789BD"/>
                </a:solidFill>
                <a:ea typeface="Times New Roman" panose="02020603050405020304" pitchFamily="18" charset="0"/>
              </a:rPr>
              <a:t> </a:t>
            </a:r>
            <a:r>
              <a:rPr lang="en-GB" sz="1600" dirty="0">
                <a:ea typeface="Times New Roman" panose="02020603050405020304" pitchFamily="18" charset="0"/>
              </a:rPr>
              <a:t>Architecture for edge computing platform supporting a video surveillance system</a:t>
            </a:r>
          </a:p>
          <a:p>
            <a:pPr lvl="1"/>
            <a:r>
              <a:rPr lang="fr-FR" sz="1600" dirty="0">
                <a:solidFill>
                  <a:srgbClr val="3789BD"/>
                </a:solidFill>
                <a:ea typeface="Times New Roman" panose="02020603050405020304" pitchFamily="18" charset="0"/>
              </a:rPr>
              <a:t>F.DC-CGS-TREC</a:t>
            </a:r>
            <a:r>
              <a:rPr lang="en-GB" sz="1600" dirty="0">
                <a:solidFill>
                  <a:srgbClr val="3789BD"/>
                </a:solidFill>
                <a:ea typeface="Times New Roman" panose="02020603050405020304" pitchFamily="18" charset="0"/>
              </a:rPr>
              <a:t> </a:t>
            </a:r>
            <a:r>
              <a:rPr lang="en-GB" sz="1600" dirty="0">
                <a:ea typeface="Times New Roman" panose="02020603050405020304" pitchFamily="18" charset="0"/>
              </a:rPr>
              <a:t>Technical requirements of cloud gaming system for 5G mobile edge computing</a:t>
            </a:r>
          </a:p>
          <a:p>
            <a:pPr lvl="1"/>
            <a:r>
              <a:rPr lang="fr-FR" sz="1600" dirty="0">
                <a:solidFill>
                  <a:srgbClr val="3789BD"/>
                </a:solidFill>
                <a:ea typeface="Times New Roman" panose="02020603050405020304" pitchFamily="18" charset="0"/>
              </a:rPr>
              <a:t>F.DVMSF-Edge</a:t>
            </a:r>
            <a:r>
              <a:rPr lang="en-GB" sz="1600" dirty="0">
                <a:solidFill>
                  <a:srgbClr val="3789BD"/>
                </a:solidFill>
                <a:ea typeface="Times New Roman" panose="02020603050405020304" pitchFamily="18" charset="0"/>
              </a:rPr>
              <a:t> </a:t>
            </a:r>
            <a:r>
              <a:rPr lang="en-GB" sz="1600" dirty="0">
                <a:ea typeface="Times New Roman" panose="02020603050405020304" pitchFamily="18" charset="0"/>
              </a:rPr>
              <a:t>Distributed vehicular multimedia services framework for V2X based edge computing</a:t>
            </a:r>
            <a:endParaRPr lang="en-GB" sz="1600" dirty="0"/>
          </a:p>
          <a:p>
            <a:pPr marL="0" indent="0">
              <a:buNone/>
            </a:pPr>
            <a:r>
              <a:rPr lang="en-US" sz="2000" b="1" dirty="0">
                <a:solidFill>
                  <a:schemeClr val="tx2"/>
                </a:solidFill>
              </a:rPr>
              <a:t>Edge Computing security aspects (I</a:t>
            </a:r>
            <a:r>
              <a:rPr lang="en-GB" sz="2000" b="1" dirty="0">
                <a:solidFill>
                  <a:schemeClr val="tx2"/>
                </a:solidFill>
              </a:rPr>
              <a:t>TU-T SG17: Security</a:t>
            </a:r>
            <a:r>
              <a:rPr lang="en-US" sz="2000" b="1" dirty="0">
                <a:solidFill>
                  <a:schemeClr val="tx2"/>
                </a:solidFill>
              </a:rPr>
              <a:t>)</a:t>
            </a:r>
          </a:p>
          <a:p>
            <a:r>
              <a:rPr lang="en-GB" sz="1600" dirty="0"/>
              <a:t>On-going WIs</a:t>
            </a:r>
          </a:p>
          <a:p>
            <a:pPr marR="628015" lvl="1">
              <a:lnSpc>
                <a:spcPct val="92000"/>
              </a:lnSpc>
            </a:pPr>
            <a:r>
              <a:rPr lang="en-GB" sz="1600" dirty="0" err="1"/>
              <a:t>X.gecds</a:t>
            </a:r>
            <a:r>
              <a:rPr lang="en-GB" sz="1600" dirty="0"/>
              <a:t> “Guideline on edge computing data security”</a:t>
            </a:r>
            <a:endParaRPr lang="fr-FR" sz="1600" dirty="0"/>
          </a:p>
          <a:p>
            <a:pPr marR="628015" lvl="1">
              <a:lnSpc>
                <a:spcPct val="92000"/>
              </a:lnSpc>
              <a:spcAft>
                <a:spcPts val="0"/>
              </a:spcAft>
            </a:pPr>
            <a:r>
              <a:rPr lang="en-GB" sz="1600" dirty="0"/>
              <a:t>X.5Gsec-ecs “Security framework for 5G edge computing services”</a:t>
            </a:r>
            <a:endParaRPr lang="fr-FR" sz="1600" dirty="0"/>
          </a:p>
          <a:p>
            <a:pPr marR="628015" lvl="1">
              <a:lnSpc>
                <a:spcPct val="92000"/>
              </a:lnSpc>
              <a:spcAft>
                <a:spcPts val="0"/>
              </a:spcAft>
            </a:pPr>
            <a:r>
              <a:rPr lang="en-GB" sz="1600" dirty="0"/>
              <a:t>X.5Gsec-netec “Security capabilities of network layer for 5G edge computing”</a:t>
            </a:r>
            <a:endParaRPr lang="fr-FR" sz="1600" dirty="0"/>
          </a:p>
          <a:p>
            <a:pPr marR="628015" lvl="1">
              <a:lnSpc>
                <a:spcPct val="92000"/>
              </a:lnSpc>
              <a:spcAft>
                <a:spcPts val="0"/>
              </a:spcAft>
            </a:pPr>
            <a:r>
              <a:rPr lang="en-GB" sz="1600" dirty="0"/>
              <a:t>X.itssec-5 “Security guidelines for vehicular edge computing”</a:t>
            </a:r>
          </a:p>
          <a:p>
            <a:pPr marL="0" marR="628015" lvl="1" indent="0">
              <a:lnSpc>
                <a:spcPct val="92000"/>
              </a:lnSpc>
              <a:buNone/>
            </a:pPr>
            <a:r>
              <a:rPr lang="en-US" sz="2000" b="1" dirty="0">
                <a:solidFill>
                  <a:schemeClr val="tx2"/>
                </a:solidFill>
              </a:rPr>
              <a:t>Edge Computing energy efficiency aspects (I</a:t>
            </a:r>
            <a:r>
              <a:rPr lang="en-GB" sz="2000" b="1" dirty="0">
                <a:solidFill>
                  <a:schemeClr val="tx2"/>
                </a:solidFill>
              </a:rPr>
              <a:t>TU-T SG5: </a:t>
            </a:r>
            <a:r>
              <a:rPr lang="en-US" sz="2000" b="1" dirty="0">
                <a:solidFill>
                  <a:schemeClr val="tx2"/>
                </a:solidFill>
              </a:rPr>
              <a:t>Environment, climate change and circular economy)</a:t>
            </a:r>
          </a:p>
          <a:p>
            <a:pPr marL="342900" marR="628015" lvl="1" indent="-342900">
              <a:lnSpc>
                <a:spcPct val="92000"/>
              </a:lnSpc>
              <a:buFont typeface="Arial"/>
              <a:buChar char="•"/>
            </a:pPr>
            <a:r>
              <a:rPr lang="en-GB" sz="1600" dirty="0"/>
              <a:t>On-going WIs</a:t>
            </a:r>
          </a:p>
          <a:p>
            <a:pPr marR="628015" lvl="1">
              <a:lnSpc>
                <a:spcPct val="92000"/>
              </a:lnSpc>
            </a:pPr>
            <a:r>
              <a:rPr lang="fr-FR" sz="1600" dirty="0"/>
              <a:t>L.EEMDC </a:t>
            </a:r>
            <a:r>
              <a:rPr lang="en-GB" sz="1600" dirty="0"/>
              <a:t>“</a:t>
            </a:r>
            <a:r>
              <a:rPr lang="fr-FR" sz="1600" dirty="0"/>
              <a:t>Energy </a:t>
            </a:r>
            <a:r>
              <a:rPr lang="fr-FR" sz="1600" dirty="0" err="1"/>
              <a:t>Efficiency</a:t>
            </a:r>
            <a:r>
              <a:rPr lang="fr-FR" sz="1600" dirty="0"/>
              <a:t> in Micro Data Centre for Edge </a:t>
            </a:r>
            <a:r>
              <a:rPr lang="fr-FR" sz="1600" dirty="0" err="1"/>
              <a:t>Computing</a:t>
            </a:r>
            <a:r>
              <a:rPr lang="en-GB" sz="1600" dirty="0"/>
              <a:t>”</a:t>
            </a:r>
          </a:p>
          <a:p>
            <a:pPr marR="628015" lvl="1">
              <a:lnSpc>
                <a:spcPct val="92000"/>
              </a:lnSpc>
            </a:pPr>
            <a:endParaRPr lang="fr-FR" sz="2400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FA050B7-5251-47A3-AABD-5039F3A72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4</a:t>
            </a:fld>
            <a:endParaRPr lang="en-US" dirty="0"/>
          </a:p>
        </p:txBody>
      </p:sp>
      <p:sp>
        <p:nvSpPr>
          <p:cNvPr id="8" name="제목 1">
            <a:extLst>
              <a:ext uri="{FF2B5EF4-FFF2-40B4-BE49-F238E27FC236}">
                <a16:creationId xmlns:a16="http://schemas.microsoft.com/office/drawing/2014/main" id="{1076778C-A67B-4E67-881E-E373CB9F3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231" y="38683"/>
            <a:ext cx="9026769" cy="410389"/>
          </a:xfrm>
        </p:spPr>
        <p:txBody>
          <a:bodyPr>
            <a:noAutofit/>
          </a:bodyPr>
          <a:lstStyle/>
          <a:p>
            <a:r>
              <a:rPr lang="en-GB" sz="2800" dirty="0"/>
              <a:t>ITU-T standardization activities related to Edge Computing 2</a:t>
            </a:r>
          </a:p>
        </p:txBody>
      </p:sp>
    </p:spTree>
    <p:extLst>
      <p:ext uri="{BB962C8B-B14F-4D97-AF65-F5344CB8AC3E}">
        <p14:creationId xmlns:p14="http://schemas.microsoft.com/office/powerpoint/2010/main" val="428715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916479D-A10C-45E9-80D9-EFB406BDA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61" y="35088"/>
            <a:ext cx="8598877" cy="281354"/>
          </a:xfrm>
        </p:spPr>
        <p:txBody>
          <a:bodyPr>
            <a:normAutofit fontScale="90000"/>
          </a:bodyPr>
          <a:lstStyle/>
          <a:p>
            <a:r>
              <a:rPr lang="en-GB" sz="3600" dirty="0"/>
              <a:t>Highlights on IoT related specifications</a:t>
            </a:r>
            <a:endParaRPr lang="en-GB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269287C-1BFC-4EDD-A422-893D4F732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954662"/>
            <a:ext cx="9144000" cy="4971642"/>
          </a:xfrm>
          <a:solidFill>
            <a:schemeClr val="bg1"/>
          </a:solidFill>
        </p:spPr>
        <p:txBody>
          <a:bodyPr>
            <a:normAutofit fontScale="70000" lnSpcReduction="20000"/>
          </a:bodyPr>
          <a:lstStyle/>
          <a:p>
            <a:pPr marL="0" lvl="1" indent="0">
              <a:buNone/>
            </a:pPr>
            <a:r>
              <a:rPr lang="en-GB" b="1" dirty="0"/>
              <a:t>IoT challenges</a:t>
            </a:r>
          </a:p>
          <a:p>
            <a:pPr marL="503238" indent="-327025" hangingPunct="0">
              <a:spcBef>
                <a:spcPts val="400"/>
              </a:spcBef>
              <a:tabLst>
                <a:tab pos="504190" algn="l"/>
                <a:tab pos="756285" algn="l"/>
                <a:tab pos="1008380" algn="l"/>
                <a:tab pos="1260475" algn="l"/>
              </a:tabLst>
            </a:pPr>
            <a:r>
              <a:rPr lang="en-GB" sz="2400" b="1" dirty="0"/>
              <a:t>IoT network  issues [</a:t>
            </a:r>
            <a:r>
              <a:rPr lang="en-GB" sz="2400" dirty="0"/>
              <a:t>Y.4113]: packet loss and high latency; unreliability of short-range radio communications in the IoT area network; network overload; edge deployment issues (incl. need of enhanced capabilities of the IoT technical components at the edge; coordination of different IoT technical components and assignment of computation, storage and network resources)</a:t>
            </a:r>
            <a:endParaRPr lang="fr-FR" dirty="0"/>
          </a:p>
          <a:p>
            <a:pPr marL="503238" indent="-327025" hangingPunct="0">
              <a:spcBef>
                <a:spcPts val="400"/>
              </a:spcBef>
              <a:tabLst>
                <a:tab pos="504190" algn="l"/>
                <a:tab pos="756285" algn="l"/>
                <a:tab pos="1008380" algn="l"/>
                <a:tab pos="1260475" algn="l"/>
              </a:tabLst>
            </a:pPr>
            <a:r>
              <a:rPr lang="en-GB" sz="2400" b="1" dirty="0"/>
              <a:t>Data ecosystem issues </a:t>
            </a:r>
            <a:r>
              <a:rPr lang="en-GB" sz="2400" dirty="0"/>
              <a:t>[Y.4114]: fulfilment of different service requirements; interoperability; scalability and flexibility; efficient usage of IoT data; big data issues (incl. local and remote collection, pre-processing, storage, querying, analysis, transfer and visualization cross IoT data sources, IoT platform(s) and application server(s); assignment of big data processing tasks to different IoT technical components)  </a:t>
            </a:r>
            <a:endParaRPr lang="fr-FR" sz="2400" dirty="0"/>
          </a:p>
          <a:p>
            <a:pPr marL="0" lvl="2" indent="0">
              <a:buNone/>
            </a:pPr>
            <a:r>
              <a:rPr lang="en-GB" sz="2900" b="1" dirty="0"/>
              <a:t>[Y.4208] IoT requirements for support of Edge Computing (EC)</a:t>
            </a:r>
          </a:p>
          <a:p>
            <a:pPr marL="446088" lvl="2" indent="-269875"/>
            <a:r>
              <a:rPr lang="en-GB" b="1" dirty="0"/>
              <a:t>EC helps </a:t>
            </a:r>
            <a:r>
              <a:rPr lang="en-GB" dirty="0"/>
              <a:t>in reducing data overload and enabling more flexible service provisioning. NOTE – Y.4208 has not addressed security and privacy aspects.</a:t>
            </a:r>
          </a:p>
          <a:p>
            <a:pPr marL="446088" indent="-269875"/>
            <a:r>
              <a:rPr lang="en-GB" sz="2400" b="1" dirty="0"/>
              <a:t>Requirements </a:t>
            </a:r>
            <a:r>
              <a:rPr lang="en-GB" sz="2400" b="1" dirty="0">
                <a:effectLst/>
                <a:ea typeface="Times New Roman" panose="02020603050405020304" pitchFamily="18" charset="0"/>
              </a:rPr>
              <a:t>for enablement of EC capabilities in IoT: </a:t>
            </a:r>
            <a:r>
              <a:rPr lang="en-GB" sz="2400" dirty="0"/>
              <a:t>Service Requirements for the </a:t>
            </a:r>
            <a:r>
              <a:rPr lang="en-GB" sz="2400" dirty="0">
                <a:effectLst/>
                <a:ea typeface="Times New Roman" panose="02020603050405020304" pitchFamily="18" charset="0"/>
              </a:rPr>
              <a:t>IoT technical components according to deployment perspective [Y.4401]; </a:t>
            </a:r>
            <a:r>
              <a:rPr lang="en-GB" sz="2400" dirty="0"/>
              <a:t>Functional Requirements according to IoT common requirements categories [Y.4100] (data management, service provisioning, application support, management)</a:t>
            </a:r>
          </a:p>
          <a:p>
            <a:pPr marL="0" lvl="2" indent="0">
              <a:buNone/>
            </a:pPr>
            <a:r>
              <a:rPr lang="en-GB" sz="2900" b="1" dirty="0"/>
              <a:t>[Y.4122] EC enabled gateway in IoT (IoT gateway [Y.4101] with additional EC support)</a:t>
            </a:r>
          </a:p>
          <a:p>
            <a:pPr marL="446088" lvl="2" indent="-269875"/>
            <a:r>
              <a:rPr lang="en-GB" b="1" dirty="0"/>
              <a:t>Gateway’s EC capabilities</a:t>
            </a:r>
            <a:r>
              <a:rPr lang="en-GB" dirty="0"/>
              <a:t> according to the following categories: </a:t>
            </a:r>
            <a:r>
              <a:rPr lang="en-GB" dirty="0">
                <a:effectLst/>
                <a:ea typeface="Times New Roman" panose="02020603050405020304" pitchFamily="18" charset="0"/>
              </a:rPr>
              <a:t>protocol translation, data processing, remote updating, network support, management</a:t>
            </a:r>
            <a:endParaRPr lang="en-GB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59B8FAE-2DE7-441B-8816-3443F6A15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14C655DB-7AF7-4F56-999E-275634CD962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38" y="433753"/>
            <a:ext cx="5821680" cy="148777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F5FBC6A2-7EBC-40E1-A322-B0A65F3CD20D}"/>
              </a:ext>
            </a:extLst>
          </p:cNvPr>
          <p:cNvSpPr txBox="1"/>
          <p:nvPr/>
        </p:nvSpPr>
        <p:spPr>
          <a:xfrm>
            <a:off x="6770663" y="556815"/>
            <a:ext cx="22092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Basic model of the network for the IoT [ITU-T Y.4113] showing IoT technical components </a:t>
            </a:r>
            <a:endParaRPr lang="fr-FR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346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916479D-A10C-45E9-80D9-EFB406BDA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214" y="30553"/>
            <a:ext cx="8598877" cy="398585"/>
          </a:xfrm>
        </p:spPr>
        <p:txBody>
          <a:bodyPr>
            <a:noAutofit/>
          </a:bodyPr>
          <a:lstStyle/>
          <a:p>
            <a:r>
              <a:rPr lang="en-GB" sz="2900" dirty="0"/>
              <a:t>Highlights on network aspects related specifications - 1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269287C-1BFC-4EDD-A422-893D4F732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552" y="429138"/>
            <a:ext cx="8639908" cy="5018780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en-GB" sz="2200" dirty="0"/>
              <a:t>Edge cloud (ongoing draft </a:t>
            </a:r>
            <a:r>
              <a:rPr lang="en-GB" sz="2200" dirty="0" err="1"/>
              <a:t>Y.ecloud-reqts</a:t>
            </a:r>
            <a:r>
              <a:rPr lang="en-GB" sz="2200" dirty="0"/>
              <a:t>)</a:t>
            </a:r>
          </a:p>
          <a:p>
            <a:pPr marL="914400" lvl="2" indent="0">
              <a:buNone/>
            </a:pPr>
            <a:endParaRPr lang="en-GB" sz="2200" dirty="0"/>
          </a:p>
          <a:p>
            <a:pPr lvl="2"/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59B8FAE-2DE7-441B-8816-3443F6A15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그림 2">
            <a:extLst>
              <a:ext uri="{FF2B5EF4-FFF2-40B4-BE49-F238E27FC236}">
                <a16:creationId xmlns:a16="http://schemas.microsoft.com/office/drawing/2014/main" id="{10145366-E3C0-4592-A31A-4B85390B890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14" y="914399"/>
            <a:ext cx="4062047" cy="4025603"/>
          </a:xfrm>
          <a:prstGeom prst="rect">
            <a:avLst/>
          </a:prstGeom>
          <a:noFill/>
        </p:spPr>
      </p:pic>
      <p:pic>
        <p:nvPicPr>
          <p:cNvPr id="6" name="그림 10">
            <a:extLst>
              <a:ext uri="{FF2B5EF4-FFF2-40B4-BE49-F238E27FC236}">
                <a16:creationId xmlns:a16="http://schemas.microsoft.com/office/drawing/2014/main" id="{F2B76AEA-1FBE-411E-B7B1-20C8F7C792A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430" y="914399"/>
            <a:ext cx="4618892" cy="3880339"/>
          </a:xfrm>
          <a:prstGeom prst="rect">
            <a:avLst/>
          </a:prstGeom>
          <a:noFill/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5B736394-F54C-4245-94DB-5686D3C040B3}"/>
              </a:ext>
            </a:extLst>
          </p:cNvPr>
          <p:cNvSpPr txBox="1"/>
          <p:nvPr/>
        </p:nvSpPr>
        <p:spPr>
          <a:xfrm>
            <a:off x="134814" y="5186813"/>
            <a:ext cx="8868508" cy="14875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1400" b="1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ea typeface="Malgun Gothic" panose="020B0503020000020004" pitchFamily="34" charset="-127"/>
              </a:rPr>
              <a:t>edge c</a:t>
            </a:r>
            <a:r>
              <a:rPr lang="en-GB" sz="1400" b="1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ea typeface="SimSun" panose="02010600030101010101" pitchFamily="2" charset="-122"/>
              </a:rPr>
              <a:t>loud [</a:t>
            </a:r>
            <a:r>
              <a:rPr lang="en-GB" sz="14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ea typeface="SimSun" panose="02010600030101010101" pitchFamily="2" charset="-122"/>
              </a:rPr>
              <a:t>IUT-T Y.3508</a:t>
            </a:r>
            <a:r>
              <a:rPr lang="en-GB" sz="1400" b="1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ea typeface="SimSun" panose="02010600030101010101" pitchFamily="2" charset="-122"/>
              </a:rPr>
              <a:t>]</a:t>
            </a:r>
            <a:r>
              <a:rPr lang="en-GB" sz="14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ea typeface="SimSun" panose="02010600030101010101" pitchFamily="2" charset="-122"/>
              </a:rPr>
              <a:t>: A cloud computing deployed to the edge of the network accessed by cloud service customers (CSCs) with small capacity resources enabling cloud service</a:t>
            </a:r>
            <a:r>
              <a:rPr lang="en-GB" sz="14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ea typeface="Malgun Gothic" panose="020B0503020000020004" pitchFamily="34" charset="-127"/>
              </a:rPr>
              <a:t>.</a:t>
            </a:r>
            <a:endParaRPr lang="fr-FR" sz="1400" dirty="0">
              <a:solidFill>
                <a:schemeClr val="tx2">
                  <a:lumMod val="60000"/>
                  <a:lumOff val="40000"/>
                </a:schemeClr>
              </a:solidFill>
              <a:effectLst/>
              <a:ea typeface="SimSun" panose="02010600030101010101" pitchFamily="2" charset="-122"/>
            </a:endParaRPr>
          </a:p>
          <a:p>
            <a:pPr>
              <a:spcBef>
                <a:spcPts val="400"/>
              </a:spcBef>
              <a:tabLst>
                <a:tab pos="504190" algn="l"/>
                <a:tab pos="756285" algn="l"/>
                <a:tab pos="1008380" algn="l"/>
                <a:tab pos="1260475" algn="l"/>
              </a:tabLst>
            </a:pP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ea typeface="SimSun" panose="02010600030101010101" pitchFamily="2" charset="-122"/>
              </a:rPr>
              <a:t>NOTE 1 – Enabled cloud service on the edge cloud is </a:t>
            </a:r>
            <a:r>
              <a:rPr lang="en-GB" sz="14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ea typeface="SimSun" panose="02010600030101010101" pitchFamily="2" charset="-122"/>
              </a:rPr>
              <a:t>lightweight </a:t>
            </a: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ea typeface="SimSun" panose="02010600030101010101" pitchFamily="2" charset="-122"/>
              </a:rPr>
              <a:t>cloud service provided by a </a:t>
            </a:r>
            <a:r>
              <a:rPr lang="en-GB" sz="14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ea typeface="SimSun" panose="02010600030101010101" pitchFamily="2" charset="-122"/>
              </a:rPr>
              <a:t>cloud service provider (</a:t>
            </a: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ea typeface="SimSun" panose="02010600030101010101" pitchFamily="2" charset="-122"/>
              </a:rPr>
              <a:t>CSP) depending on cloud service category.</a:t>
            </a:r>
            <a:endParaRPr lang="fr-FR" sz="1400" dirty="0">
              <a:solidFill>
                <a:schemeClr val="tx2">
                  <a:lumMod val="60000"/>
                  <a:lumOff val="40000"/>
                </a:schemeClr>
              </a:solidFill>
              <a:effectLst/>
              <a:ea typeface="SimSun" panose="02010600030101010101" pitchFamily="2" charset="-122"/>
            </a:endParaRPr>
          </a:p>
          <a:p>
            <a:pPr>
              <a:spcBef>
                <a:spcPts val="400"/>
              </a:spcBef>
              <a:tabLst>
                <a:tab pos="504190" algn="l"/>
                <a:tab pos="756285" algn="l"/>
                <a:tab pos="1008380" algn="l"/>
                <a:tab pos="1260475" algn="l"/>
              </a:tabLst>
            </a:pPr>
            <a:r>
              <a:rPr lang="en-GB" sz="14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ea typeface="SimSun" panose="02010600030101010101" pitchFamily="2" charset="-122"/>
              </a:rPr>
              <a:t>NOTE 2 – Lightweight cloud service refers to a portion of cloud service to reconfigure the functionality of cloud service to fit on edge cloud, such as base station and gateway with small capacity resource.</a:t>
            </a:r>
            <a:endParaRPr lang="fr-FR" sz="1400" dirty="0">
              <a:solidFill>
                <a:schemeClr val="tx2">
                  <a:lumMod val="60000"/>
                  <a:lumOff val="40000"/>
                </a:schemeClr>
              </a:solidFill>
              <a:effectLst/>
              <a:ea typeface="SimSun" panose="02010600030101010101" pitchFamily="2" charset="-122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6C3C1DD-24F5-4E36-88A3-D0C3C718F46B}"/>
              </a:ext>
            </a:extLst>
          </p:cNvPr>
          <p:cNvSpPr txBox="1"/>
          <p:nvPr/>
        </p:nvSpPr>
        <p:spPr>
          <a:xfrm>
            <a:off x="2198072" y="4854769"/>
            <a:ext cx="44371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Positioning</a:t>
            </a:r>
            <a:r>
              <a:rPr lang="fr-FR" sz="16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and types of </a:t>
            </a:r>
            <a:r>
              <a:rPr lang="fr-FR" sz="16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operation</a:t>
            </a:r>
            <a:r>
              <a:rPr lang="fr-FR" sz="16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of an Edge cloud </a:t>
            </a:r>
          </a:p>
        </p:txBody>
      </p:sp>
    </p:spTree>
    <p:extLst>
      <p:ext uri="{BB962C8B-B14F-4D97-AF65-F5344CB8AC3E}">
        <p14:creationId xmlns:p14="http://schemas.microsoft.com/office/powerpoint/2010/main" val="605302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916479D-A10C-45E9-80D9-EFB406BDA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076" y="83234"/>
            <a:ext cx="8598877" cy="398585"/>
          </a:xfrm>
        </p:spPr>
        <p:txBody>
          <a:bodyPr>
            <a:noAutofit/>
          </a:bodyPr>
          <a:lstStyle/>
          <a:p>
            <a:r>
              <a:rPr lang="en-GB" sz="2900" dirty="0"/>
              <a:t>Highlights on network aspects related specifications - 2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269287C-1BFC-4EDD-A422-893D4F732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76" y="530669"/>
            <a:ext cx="8938848" cy="6109026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176213" lvl="1" indent="0">
              <a:buNone/>
            </a:pPr>
            <a:r>
              <a:rPr lang="en-GB" sz="2200" b="1" dirty="0"/>
              <a:t>Multi-access Edge Computing (MEC)</a:t>
            </a:r>
            <a:r>
              <a:rPr lang="en-GB" sz="2200" dirty="0"/>
              <a:t> for fixed, mobile and satellite convergence in IMT-2020 networks and beyond (ongoing draft Y.FMSC-MEC)</a:t>
            </a:r>
          </a:p>
          <a:p>
            <a:pPr marL="914400" lvl="2" indent="0">
              <a:buNone/>
            </a:pPr>
            <a:endParaRPr lang="en-GB" dirty="0"/>
          </a:p>
          <a:p>
            <a:pPr lvl="2"/>
            <a:endParaRPr lang="en-GB" dirty="0"/>
          </a:p>
          <a:p>
            <a:pPr marL="457200" lvl="1" indent="0">
              <a:buNone/>
            </a:pPr>
            <a:endParaRPr lang="en-GB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59B8FAE-2DE7-441B-8816-3443F6A15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7</a:t>
            </a:fld>
            <a:endParaRPr lang="en-US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0D2A9CA-81A4-4E55-B134-61F97CD02A9E}"/>
              </a:ext>
            </a:extLst>
          </p:cNvPr>
          <p:cNvSpPr txBox="1"/>
          <p:nvPr/>
        </p:nvSpPr>
        <p:spPr>
          <a:xfrm>
            <a:off x="146540" y="3388560"/>
            <a:ext cx="42417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Ground MEC converged networking: RAN side satellite access converged terrestrial MEC</a:t>
            </a:r>
            <a:endParaRPr lang="fr-F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" name="图片 1">
            <a:extLst>
              <a:ext uri="{FF2B5EF4-FFF2-40B4-BE49-F238E27FC236}">
                <a16:creationId xmlns:a16="http://schemas.microsoft.com/office/drawing/2014/main" id="{2F01BC14-2C7F-4C57-9E52-C17EDE7740B1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0646" y="1852246"/>
            <a:ext cx="3798277" cy="1376158"/>
          </a:xfrm>
          <a:prstGeom prst="rect">
            <a:avLst/>
          </a:prstGeom>
        </p:spPr>
      </p:pic>
      <p:pic>
        <p:nvPicPr>
          <p:cNvPr id="10" name="图片 3">
            <a:extLst>
              <a:ext uri="{FF2B5EF4-FFF2-40B4-BE49-F238E27FC236}">
                <a16:creationId xmlns:a16="http://schemas.microsoft.com/office/drawing/2014/main" id="{FA18F51D-8AD4-41C1-A9CD-DD2B4812FCF9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1999" y="1711472"/>
            <a:ext cx="4547580" cy="146558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9EB3D39F-E057-40F8-A2F5-1712F818D28F}"/>
              </a:ext>
            </a:extLst>
          </p:cNvPr>
          <p:cNvSpPr txBox="1"/>
          <p:nvPr/>
        </p:nvSpPr>
        <p:spPr>
          <a:xfrm>
            <a:off x="5004782" y="3377035"/>
            <a:ext cx="42417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Ground MEC converged networking: 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Core network satellite backhaul converged terrestrial MEC</a:t>
            </a:r>
            <a:endParaRPr lang="fr-F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图片 4">
            <a:extLst>
              <a:ext uri="{FF2B5EF4-FFF2-40B4-BE49-F238E27FC236}">
                <a16:creationId xmlns:a16="http://schemas.microsoft.com/office/drawing/2014/main" id="{88779A11-F291-40EB-A2C5-B9BC372DDDD3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2576" y="4256399"/>
            <a:ext cx="4241797" cy="1804035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5AA879BB-1107-4C67-8F22-A632F4B4E630}"/>
              </a:ext>
            </a:extLst>
          </p:cNvPr>
          <p:cNvSpPr txBox="1"/>
          <p:nvPr/>
        </p:nvSpPr>
        <p:spPr>
          <a:xfrm>
            <a:off x="102575" y="6123221"/>
            <a:ext cx="4285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Satellite borne MEC converged networking: RAN side accesses the MEC network on the satellite</a:t>
            </a:r>
            <a:endParaRPr lang="fr-FR" sz="16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pic>
        <p:nvPicPr>
          <p:cNvPr id="14" name="图片 7">
            <a:extLst>
              <a:ext uri="{FF2B5EF4-FFF2-40B4-BE49-F238E27FC236}">
                <a16:creationId xmlns:a16="http://schemas.microsoft.com/office/drawing/2014/main" id="{74E9C88F-4003-484B-86C1-10104AC8BB48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775208" y="4305929"/>
            <a:ext cx="4344371" cy="1754505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637ACDF0-2BA0-4349-8C8C-155217076F09}"/>
              </a:ext>
            </a:extLst>
          </p:cNvPr>
          <p:cNvSpPr txBox="1"/>
          <p:nvPr/>
        </p:nvSpPr>
        <p:spPr>
          <a:xfrm>
            <a:off x="5060462" y="6171612"/>
            <a:ext cx="40200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Shipborne MEC converged networking </a:t>
            </a:r>
            <a:endParaRPr lang="fr-FR" sz="16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1F72775-93B7-4741-849C-1B3836E56E37}"/>
              </a:ext>
            </a:extLst>
          </p:cNvPr>
          <p:cNvSpPr txBox="1"/>
          <p:nvPr/>
        </p:nvSpPr>
        <p:spPr>
          <a:xfrm>
            <a:off x="3106614" y="1551316"/>
            <a:ext cx="26259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MEC </a:t>
            </a:r>
            <a:r>
              <a:rPr lang="fr-FR" sz="20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example</a:t>
            </a:r>
            <a:r>
              <a:rPr lang="fr-FR" sz="20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scenarios</a:t>
            </a:r>
          </a:p>
        </p:txBody>
      </p:sp>
    </p:spTree>
    <p:extLst>
      <p:ext uri="{BB962C8B-B14F-4D97-AF65-F5344CB8AC3E}">
        <p14:creationId xmlns:p14="http://schemas.microsoft.com/office/powerpoint/2010/main" val="2347137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916479D-A10C-45E9-80D9-EFB406BDA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076" y="139915"/>
            <a:ext cx="8598877" cy="398585"/>
          </a:xfrm>
        </p:spPr>
        <p:txBody>
          <a:bodyPr>
            <a:noAutofit/>
          </a:bodyPr>
          <a:lstStyle/>
          <a:p>
            <a:r>
              <a:rPr lang="en-GB" sz="2900" dirty="0"/>
              <a:t>Highlights on network aspects related specifications - 3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269287C-1BFC-4EDD-A422-893D4F732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07" y="616873"/>
            <a:ext cx="8938845" cy="6109026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93663" lvl="1" indent="0">
              <a:buNone/>
            </a:pPr>
            <a:r>
              <a:rPr lang="en-GB" sz="2200" b="1" dirty="0"/>
              <a:t>Unified Multi-access Edge Computing </a:t>
            </a:r>
            <a:r>
              <a:rPr lang="en-GB" sz="2200" dirty="0"/>
              <a:t>for supporting fixed mobile convergence (FMC) in IMT-2020 networks (ongoing draft Y.FMC-EC)</a:t>
            </a:r>
          </a:p>
          <a:p>
            <a:pPr marL="914400" lvl="2" indent="0">
              <a:buNone/>
            </a:pPr>
            <a:endParaRPr lang="en-GB" dirty="0"/>
          </a:p>
          <a:p>
            <a:pPr lvl="2"/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59B8FAE-2DE7-441B-8816-3443F6A15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8</a:t>
            </a:fld>
            <a:endParaRPr lang="en-US" dirty="0"/>
          </a:p>
        </p:txBody>
      </p:sp>
      <p:pic>
        <p:nvPicPr>
          <p:cNvPr id="7" name="图片 1">
            <a:extLst>
              <a:ext uri="{FF2B5EF4-FFF2-40B4-BE49-F238E27FC236}">
                <a16:creationId xmlns:a16="http://schemas.microsoft.com/office/drawing/2014/main" id="{88DA4D3E-8C43-44DD-A5AB-510DE4DF997B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3076" y="1315789"/>
            <a:ext cx="8487509" cy="4548336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D0D2A9CA-81A4-4E55-B134-61F97CD02A9E}"/>
              </a:ext>
            </a:extLst>
          </p:cNvPr>
          <p:cNvSpPr txBox="1"/>
          <p:nvPr/>
        </p:nvSpPr>
        <p:spPr>
          <a:xfrm>
            <a:off x="609600" y="5982438"/>
            <a:ext cx="81709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i="1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Architecture of unified MEC in IMT-2020 FMC networks </a:t>
            </a:r>
          </a:p>
          <a:p>
            <a:r>
              <a:rPr lang="en-GB" sz="16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Building on </a:t>
            </a:r>
            <a:r>
              <a:rPr lang="en-GB" sz="1600" i="1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Y.3131 “</a:t>
            </a:r>
            <a:r>
              <a:rPr lang="en-GB" sz="1600" i="1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Functional architecture for supporting fixed mobile convergence in IMT-2020 networks” </a:t>
            </a:r>
            <a:r>
              <a:rPr lang="en-GB" sz="16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(2019)   NOTE - UNIC: unified network integrated cloud </a:t>
            </a:r>
            <a:endParaRPr lang="fr-FR" sz="1600" i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474A43D-EE1F-4364-8BC6-554BE9C9D407}"/>
              </a:ext>
            </a:extLst>
          </p:cNvPr>
          <p:cNvSpPr txBox="1"/>
          <p:nvPr/>
        </p:nvSpPr>
        <p:spPr>
          <a:xfrm rot="-2700000" flipH="1">
            <a:off x="3751444" y="2939814"/>
            <a:ext cx="227427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i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1748000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916479D-A10C-45E9-80D9-EFB406BDA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538" y="199211"/>
            <a:ext cx="8850922" cy="398585"/>
          </a:xfrm>
        </p:spPr>
        <p:txBody>
          <a:bodyPr>
            <a:noAutofit/>
          </a:bodyPr>
          <a:lstStyle/>
          <a:p>
            <a:r>
              <a:rPr lang="en-GB" sz="2800" dirty="0"/>
              <a:t>Application of AI/Machine Learning </a:t>
            </a:r>
            <a:br>
              <a:rPr lang="en-GB" sz="2800" dirty="0"/>
            </a:br>
            <a:r>
              <a:rPr lang="en-GB" sz="2800" dirty="0"/>
              <a:t>to Edge  Computing – study example 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269287C-1BFC-4EDD-A422-893D4F732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70" y="846626"/>
            <a:ext cx="8997460" cy="5819307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176213" lvl="1" indent="0">
              <a:buNone/>
            </a:pPr>
            <a:r>
              <a:rPr lang="en-IN" sz="2400" b="1" dirty="0"/>
              <a:t>Demand f</a:t>
            </a:r>
            <a:r>
              <a:rPr lang="en-GB" sz="2400" b="1" dirty="0" err="1"/>
              <a:t>orecasting</a:t>
            </a:r>
            <a:r>
              <a:rPr lang="en-GB" sz="2400" b="1" dirty="0"/>
              <a:t> and live service migration methods in edge computing systems </a:t>
            </a:r>
            <a:r>
              <a:rPr lang="en-GB" sz="2200" dirty="0"/>
              <a:t>(from ongoing deliverable “Use Cases for Autonomous Networks (AN)” of the ITU-T Focus Group on AN)</a:t>
            </a:r>
          </a:p>
          <a:p>
            <a:pPr marL="519113" lvl="1" indent="-342900">
              <a:buFont typeface="Arial" panose="020B0604020202020204" pitchFamily="34" charset="0"/>
              <a:buChar char="•"/>
            </a:pPr>
            <a:r>
              <a:rPr lang="en-GB" sz="2000" b="1" dirty="0"/>
              <a:t>Problem statement</a:t>
            </a:r>
            <a:r>
              <a:rPr lang="en-GB" sz="2000" dirty="0"/>
              <a:t>: Virtualization and cloudification of services have enabled automation, flexible placement and programmability to network topology. Efficiency of service delivery can be significantly improved using these techniques. However, there are </a:t>
            </a:r>
            <a:r>
              <a:rPr lang="en-GB" sz="2000" b="1" i="1" dirty="0"/>
              <a:t>significant challenges to host Ultra-reliable low-latency communication (URLLC) and massive machine type communications (</a:t>
            </a:r>
            <a:r>
              <a:rPr lang="en-GB" sz="2000" b="1" i="1" dirty="0" err="1"/>
              <a:t>mMTC</a:t>
            </a:r>
            <a:r>
              <a:rPr lang="en-GB" sz="2000" b="1" i="1" dirty="0"/>
              <a:t>) services in 5G, in centralized topologies. </a:t>
            </a:r>
            <a:r>
              <a:rPr lang="en-GB" sz="2000" dirty="0"/>
              <a:t>Monitoring of networks by telco operators have revealed that network topology is not static and load is not uniform over a long service time. </a:t>
            </a:r>
          </a:p>
          <a:p>
            <a:pPr marL="519113" lvl="1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tx2"/>
                </a:solidFill>
                <a:ea typeface="Times New Roman" panose="02020603050405020304" pitchFamily="18" charset="0"/>
              </a:rPr>
              <a:t>The use case describes a dynamic network topology and service placement using the Genetic Algorithm to </a:t>
            </a:r>
            <a:r>
              <a:rPr lang="en-GB" sz="2000" b="1" dirty="0" err="1">
                <a:solidFill>
                  <a:schemeClr val="tx2"/>
                </a:solidFill>
                <a:ea typeface="Times New Roman" panose="02020603050405020304" pitchFamily="18" charset="0"/>
              </a:rPr>
              <a:t>analyze</a:t>
            </a:r>
            <a:r>
              <a:rPr lang="en-GB" sz="2000" b="1" dirty="0">
                <a:solidFill>
                  <a:schemeClr val="tx2"/>
                </a:solidFill>
                <a:ea typeface="Times New Roman" panose="02020603050405020304" pitchFamily="18" charset="0"/>
              </a:rPr>
              <a:t> and predict services, as well as an efficient forecasting and live service migration method as an application to edge computing systems </a:t>
            </a:r>
          </a:p>
          <a:p>
            <a:pPr marL="519113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ea typeface="Times New Roman" panose="02020603050405020304" pitchFamily="18" charset="0"/>
              </a:rPr>
              <a:t>The approach can enable intelligent allocation of network equipment resources towards flexible and efficient topologies (according to simulation based analysis)</a:t>
            </a:r>
          </a:p>
          <a:p>
            <a:pPr marL="519113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The optimization of mobile edge computing network performance for a service by addressing the service placement problem is described</a:t>
            </a:r>
            <a:endParaRPr lang="en-GB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59B8FAE-2DE7-441B-8816-3443F6A15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32813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a33bfe6e-da84-41ed-9bfa-e0a713e71e8d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TU White Background.potx" id="{9694207F-B86C-4347-AF5B-E18AD6864DC7}" vid="{B9639EA1-9A26-4D10-99CD-41579998EC6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8F53ECB765E3847BA9DE2DB84B90300" ma:contentTypeVersion="0" ma:contentTypeDescription="Create a new document." ma:contentTypeScope="" ma:versionID="284ed77f59dec6eeb5f2af58cab56b8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A808093-1FD9-4A6D-84A8-C92104936EA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6C38511-BC1D-4211-B95F-BD24B6E59A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B6A6EFE-0E3F-424F-9E73-7678F8F0DADF}">
  <ds:schemaRefs>
    <ds:schemaRef ds:uri="http://purl.org/dc/elements/1.1/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ITU White Background</Template>
  <TotalTime>3009</TotalTime>
  <Words>1367</Words>
  <Application>Microsoft Office PowerPoint</Application>
  <PresentationFormat>Affichage à l'écran (4:3)</PresentationFormat>
  <Paragraphs>101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4" baseType="lpstr">
      <vt:lpstr>Arial</vt:lpstr>
      <vt:lpstr>Arial MT</vt:lpstr>
      <vt:lpstr>Calibri</vt:lpstr>
      <vt:lpstr>Times New Roman</vt:lpstr>
      <vt:lpstr>Office Theme</vt:lpstr>
      <vt:lpstr>Highlights on standardisation developments for IoT and Edge Computing in ITU-T</vt:lpstr>
      <vt:lpstr>How ITU supports IoT and Smart Cities and Communities</vt:lpstr>
      <vt:lpstr>ITU-T standardization activities related to Edge Computing 1</vt:lpstr>
      <vt:lpstr>ITU-T standardization activities related to Edge Computing 2</vt:lpstr>
      <vt:lpstr>Highlights on IoT related specifications</vt:lpstr>
      <vt:lpstr>Highlights on network aspects related specifications - 1</vt:lpstr>
      <vt:lpstr>Highlights on network aspects related specifications - 2</vt:lpstr>
      <vt:lpstr>Highlights on network aspects related specifications - 3</vt:lpstr>
      <vt:lpstr>Application of AI/Machine Learning  to Edge  Computing – study example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Standardization for Quantum Key Distribution Networks in ITU-T SG13</dc:title>
  <dc:creator>gmlee</dc:creator>
  <cp:lastModifiedBy>edit3</cp:lastModifiedBy>
  <cp:revision>138</cp:revision>
  <dcterms:created xsi:type="dcterms:W3CDTF">2017-02-27T09:26:18Z</dcterms:created>
  <dcterms:modified xsi:type="dcterms:W3CDTF">2021-09-13T13:19:48Z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0x010100F8F53ECB765E3847BA9DE2DB84B90300</vt:lpwstr>
  </property>
</Properties>
</file>