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60" r:id="rId5"/>
    <p:sldId id="272" r:id="rId6"/>
    <p:sldId id="266" r:id="rId7"/>
    <p:sldId id="267" r:id="rId8"/>
    <p:sldId id="269" r:id="rId9"/>
    <p:sldId id="270" r:id="rId10"/>
    <p:sldId id="257" r:id="rId11"/>
  </p:sldIdLst>
  <p:sldSz cx="12192000" cy="6858000"/>
  <p:notesSz cx="7099300" cy="102346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00503000000020004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c+1OHaXxRYa2KQ1HpoBmL7hgg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94"/>
  </p:normalViewPr>
  <p:slideViewPr>
    <p:cSldViewPr snapToGrid="0">
      <p:cViewPr varScale="1">
        <p:scale>
          <a:sx n="117" d="100"/>
          <a:sy n="117" d="100"/>
        </p:scale>
        <p:origin x="848" y="1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6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676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2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2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3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7" name="Google Shape;467;p54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p54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bg>
      <p:bgPr>
        <a:solidFill>
          <a:srgbClr val="41B4C7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4"/>
          <p:cNvCxnSpPr/>
          <p:nvPr/>
        </p:nvCxnSpPr>
        <p:spPr>
          <a:xfrm rot="10800000">
            <a:off x="561241" y="2368440"/>
            <a:ext cx="0" cy="3059927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871140" y="2545702"/>
            <a:ext cx="9327017" cy="85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871141" y="3898403"/>
            <a:ext cx="10363200" cy="92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888888"/>
              </a:buClr>
              <a:buSzPts val="3286"/>
              <a:buFont typeface="Arial"/>
              <a:buNone/>
              <a:defRPr sz="3286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888888"/>
              </a:buClr>
              <a:buSzPts val="2815"/>
              <a:buFont typeface="Arial"/>
              <a:buNone/>
              <a:defRPr sz="2815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71141" y="6045529"/>
            <a:ext cx="28447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2305" y="5278650"/>
            <a:ext cx="2581638" cy="182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 l="21655" t="13698" r="21653" b="19524"/>
          <a:stretch/>
        </p:blipFill>
        <p:spPr>
          <a:xfrm>
            <a:off x="9063486" y="300513"/>
            <a:ext cx="2630456" cy="218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n blanco">
  <p:cSld name="5_En blanc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3"/>
          <p:cNvCxnSpPr/>
          <p:nvPr/>
        </p:nvCxnSpPr>
        <p:spPr>
          <a:xfrm rot="10800000">
            <a:off x="784197" y="1726514"/>
            <a:ext cx="0" cy="1062719"/>
          </a:xfrm>
          <a:prstGeom prst="straightConnector1">
            <a:avLst/>
          </a:prstGeom>
          <a:noFill/>
          <a:ln w="38100" cap="flat" cmpd="sng">
            <a:solidFill>
              <a:srgbClr val="002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914400" y="1693061"/>
            <a:ext cx="10363200" cy="106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10326030" y="6330410"/>
            <a:ext cx="1598093" cy="35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En blanco">
  <p:cSld name="4_En blanc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10326030" y="6330410"/>
            <a:ext cx="1598093" cy="35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564897" y="1357298"/>
            <a:ext cx="11145506" cy="492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12E6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12E67"/>
              </a:buClr>
              <a:buSzPts val="1600"/>
              <a:buFont typeface="Merriweather Sans"/>
              <a:buChar char="□"/>
              <a:defRPr sz="1600" b="0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12E67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12E67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2" name="Google Shape;72;p16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rgbClr val="002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10326030" y="6330410"/>
            <a:ext cx="1598093" cy="35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n blanco">
  <p:cSld name="6_En blanc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564900" y="1357298"/>
            <a:ext cx="6659052" cy="492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E6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2E67"/>
              </a:buClr>
              <a:buSzPts val="1600"/>
              <a:buFont typeface="Merriweather Sans"/>
              <a:buChar char="□"/>
              <a:defRPr sz="16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E67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E67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8" name="Google Shape;78;p17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rgbClr val="002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10326030" y="6330410"/>
            <a:ext cx="1598093" cy="351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9244361" y="5920004"/>
            <a:ext cx="2338907" cy="5149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9"/>
          <p:cNvCxnSpPr/>
          <p:nvPr/>
        </p:nvCxnSpPr>
        <p:spPr>
          <a:xfrm rot="10800000">
            <a:off x="784197" y="1726514"/>
            <a:ext cx="0" cy="1062719"/>
          </a:xfrm>
          <a:prstGeom prst="straightConnector1">
            <a:avLst/>
          </a:prstGeom>
          <a:noFill/>
          <a:ln w="38100" cap="flat" cmpd="sng">
            <a:solidFill>
              <a:srgbClr val="002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9"/>
          <p:cNvSpPr txBox="1"/>
          <p:nvPr/>
        </p:nvSpPr>
        <p:spPr>
          <a:xfrm>
            <a:off x="914403" y="1827444"/>
            <a:ext cx="348204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 txBox="1"/>
          <p:nvPr/>
        </p:nvSpPr>
        <p:spPr>
          <a:xfrm>
            <a:off x="914402" y="3858615"/>
            <a:ext cx="4397551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http://fiware.org</a:t>
            </a:r>
            <a:endParaRPr sz="2600" b="0" i="0" u="none" strike="noStrike" cap="none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Follow @FIWARE on Twitter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6" name="Google Shape;66;p15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rgbClr val="002E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10326030" y="6330410"/>
            <a:ext cx="1598093" cy="351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29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bg>
      <p:bgPr>
        <a:solidFill>
          <a:srgbClr val="5DC0C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5"/>
          <p:cNvCxnSpPr/>
          <p:nvPr/>
        </p:nvCxnSpPr>
        <p:spPr>
          <a:xfrm rot="10800000">
            <a:off x="784197" y="1726514"/>
            <a:ext cx="0" cy="1062719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5"/>
          <p:cNvSpPr txBox="1"/>
          <p:nvPr/>
        </p:nvSpPr>
        <p:spPr>
          <a:xfrm>
            <a:off x="914403" y="1827444"/>
            <a:ext cx="348204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"/>
          <p:cNvSpPr txBox="1"/>
          <p:nvPr/>
        </p:nvSpPr>
        <p:spPr>
          <a:xfrm>
            <a:off x="914402" y="3858615"/>
            <a:ext cx="4397551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http://fiware.org</a:t>
            </a: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Follow @FIWARE on Twitter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2305" y="5278650"/>
            <a:ext cx="2581638" cy="1824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rgbClr val="5DC0C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6"/>
          <p:cNvCxnSpPr/>
          <p:nvPr/>
        </p:nvCxnSpPr>
        <p:spPr>
          <a:xfrm rot="10800000">
            <a:off x="784197" y="1726514"/>
            <a:ext cx="0" cy="1062719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914400" y="1693061"/>
            <a:ext cx="10363200" cy="106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1007" y="5925330"/>
            <a:ext cx="1666504" cy="117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lank">
  <p:cSld name="6_Blank">
    <p:bg>
      <p:bgPr>
        <a:solidFill>
          <a:srgbClr val="5DC0C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9" name="Google Shape;29;p7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1007" y="5925330"/>
            <a:ext cx="1666504" cy="117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9_Blank">
    <p:bg>
      <p:bgPr>
        <a:solidFill>
          <a:srgbClr val="5DC0C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64899" y="253887"/>
            <a:ext cx="11046532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564899" y="1357298"/>
            <a:ext cx="11046531" cy="492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□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5" name="Google Shape;35;p8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1007" y="5925330"/>
            <a:ext cx="1666504" cy="117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bg>
      <p:bgPr>
        <a:solidFill>
          <a:srgbClr val="5DC0C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564899" y="253887"/>
            <a:ext cx="11046532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564900" y="1357298"/>
            <a:ext cx="6659052" cy="492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□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7698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7697" algn="l" rtl="0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48"/>
              <a:buFont typeface="Arial"/>
              <a:buChar char="•"/>
              <a:defRPr sz="23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1" name="Google Shape;41;p9"/>
          <p:cNvCxnSpPr/>
          <p:nvPr/>
        </p:nvCxnSpPr>
        <p:spPr>
          <a:xfrm rot="10800000">
            <a:off x="321958" y="279962"/>
            <a:ext cx="5145" cy="1013542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1007" y="5925330"/>
            <a:ext cx="1666504" cy="117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rgbClr val="5DC0C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1007" y="5925330"/>
            <a:ext cx="1666504" cy="117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bg>
      <p:bgPr>
        <a:solidFill>
          <a:srgbClr val="5DC0C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8"/>
              <a:buFont typeface="Arial"/>
              <a:buNone/>
              <a:defRPr sz="1408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914400" y="2603605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1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914400" y="4106171"/>
            <a:ext cx="10363200" cy="51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51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888888"/>
              </a:buClr>
              <a:buSzPts val="3286"/>
              <a:buFont typeface="Arial"/>
              <a:buNone/>
              <a:defRPr sz="3286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562"/>
              </a:spcBef>
              <a:spcAft>
                <a:spcPts val="0"/>
              </a:spcAft>
              <a:buClr>
                <a:srgbClr val="888888"/>
              </a:buClr>
              <a:buSzPts val="2815"/>
              <a:buFont typeface="Arial"/>
              <a:buNone/>
              <a:defRPr sz="2815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69"/>
              </a:spcBef>
              <a:spcAft>
                <a:spcPts val="0"/>
              </a:spcAft>
              <a:buClr>
                <a:srgbClr val="888888"/>
              </a:buClr>
              <a:buSzPts val="2348"/>
              <a:buFont typeface="Arial"/>
              <a:buNone/>
              <a:defRPr sz="234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914400" y="6055025"/>
            <a:ext cx="2844798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" name="Google Shape;53;p12"/>
          <p:cNvCxnSpPr/>
          <p:nvPr/>
        </p:nvCxnSpPr>
        <p:spPr>
          <a:xfrm rot="10800000">
            <a:off x="561241" y="2368440"/>
            <a:ext cx="0" cy="3059927"/>
          </a:xfrm>
          <a:prstGeom prst="straightConnector1">
            <a:avLst/>
          </a:prstGeom>
          <a:noFill/>
          <a:ln w="38100" cap="flat" cmpd="sng">
            <a:solidFill>
              <a:srgbClr val="002E6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 l="4618" t="16507" r="3614" b="13284"/>
          <a:stretch/>
        </p:blipFill>
        <p:spPr>
          <a:xfrm>
            <a:off x="9244361" y="5920004"/>
            <a:ext cx="2338907" cy="51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/>
          <p:cNvPicPr preferRelativeResize="0"/>
          <p:nvPr/>
        </p:nvPicPr>
        <p:blipFill rotWithShape="1">
          <a:blip r:embed="rId3">
            <a:alphaModFix/>
          </a:blip>
          <a:srcRect l="7561" t="17506" r="37806" b="16053"/>
          <a:stretch/>
        </p:blipFill>
        <p:spPr>
          <a:xfrm>
            <a:off x="9063486" y="356116"/>
            <a:ext cx="2522714" cy="216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hyperlink" Target="https://github.com/smart-data-models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701615" y="2686280"/>
            <a:ext cx="9505065" cy="119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17"/>
              <a:buFont typeface="Arial"/>
              <a:buNone/>
            </a:pPr>
            <a:r>
              <a:rPr lang="en-US" sz="2817" dirty="0"/>
              <a:t>An strategic approach towards standardization </a:t>
            </a:r>
            <a:br>
              <a:rPr lang="en-US" sz="2817" dirty="0"/>
            </a:br>
            <a:r>
              <a:rPr lang="en-US" sz="2817" dirty="0"/>
              <a:t>in IoT and Edge Computing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701617" y="3937849"/>
            <a:ext cx="8420100" cy="171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dirty="0"/>
              <a:t>Juanjo Hierro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dirty="0"/>
              <a:t>CTO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s-ES" dirty="0"/>
              <a:t>FIWARE </a:t>
            </a:r>
            <a:r>
              <a:rPr lang="es-ES" dirty="0" err="1"/>
              <a:t>Foundation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email: </a:t>
            </a:r>
            <a:r>
              <a:rPr lang="en-US" dirty="0" err="1"/>
              <a:t>juanjose.hierro@fiware.org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8BD7-71CC-7245-AE47-F67CC6F1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the economics behind creation of </a:t>
            </a:r>
            <a:br>
              <a:rPr lang="en-GB" dirty="0"/>
            </a:br>
            <a:r>
              <a:rPr lang="en-GB" dirty="0"/>
              <a:t>standards following an open source approach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3F6CD-4618-0649-A336-1198B9A92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897" y="1524000"/>
            <a:ext cx="8154560" cy="4762519"/>
          </a:xfrm>
        </p:spPr>
        <p:txBody>
          <a:bodyPr/>
          <a:lstStyle/>
          <a:p>
            <a:r>
              <a:rPr lang="en-GB" sz="1800" dirty="0"/>
              <a:t>Christensen’s law help to explain how development of standards following an open source approach may be used as a strategic weapon:</a:t>
            </a:r>
            <a:endParaRPr lang="en-GB" sz="1400" dirty="0"/>
          </a:p>
          <a:p>
            <a:pPr marL="558800" lvl="1" indent="0">
              <a:spcBef>
                <a:spcPts val="1500"/>
              </a:spcBef>
              <a:buNone/>
            </a:pP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Law of Conservation of Attractive Profits</a:t>
            </a:r>
          </a:p>
          <a:p>
            <a:pPr marL="558800" lvl="1" indent="0">
              <a:spcBef>
                <a:spcPts val="900"/>
              </a:spcBef>
              <a:buNone/>
            </a:pP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When attractive profits disappear at one stage in the value chain </a:t>
            </a:r>
            <a:br>
              <a:rPr lang="en-GB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because a product becomes modular and commoditized, </a:t>
            </a:r>
            <a:br>
              <a:rPr lang="en-GB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the opportunity to earn attractive profits with proprietary products </a:t>
            </a:r>
            <a:br>
              <a:rPr lang="en-GB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will usually emerge at an adjacent stage.</a:t>
            </a:r>
          </a:p>
          <a:p>
            <a:pPr marL="558800" lvl="1" indent="0">
              <a:spcBef>
                <a:spcPts val="900"/>
              </a:spcBef>
              <a:buNone/>
            </a:pP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Clayton Christensen </a:t>
            </a:r>
            <a:br>
              <a:rPr lang="en-GB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i="1" dirty="0">
                <a:solidFill>
                  <a:schemeClr val="accent5">
                    <a:lumMod val="75000"/>
                  </a:schemeClr>
                </a:solidFill>
              </a:rPr>
              <a:t>The innovator’s dilemma, Harvard Business Review, Feb 2004</a:t>
            </a:r>
            <a:br>
              <a:rPr lang="en-GB" sz="14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14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1800" dirty="0"/>
              <a:t>Companies can join forces towards commoditization of products / services in the value chain through the development of standards using an open source approach</a:t>
            </a:r>
          </a:p>
          <a:p>
            <a:r>
              <a:rPr lang="en-GB" sz="1800" dirty="0"/>
              <a:t>Part of the transferred profits may be transferred to end users through price discounts, activating market demand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D0B63-E80C-B44C-BA10-EA7C9DCB28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B1A92-2F3B-5C41-96C0-3722414F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213" y="1620079"/>
            <a:ext cx="2404171" cy="44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IoT is mostly a mean for digitizing the world to manage</a:t>
            </a:r>
            <a:endParaRPr sz="3200" dirty="0"/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4264960" y="1713542"/>
            <a:ext cx="7445444" cy="457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dirty="0"/>
              <a:t>Smart Solutions can be designed around management of a “</a:t>
            </a:r>
            <a:r>
              <a:rPr lang="en-US" b="1" dirty="0"/>
              <a:t>digital twin representation</a:t>
            </a:r>
            <a:r>
              <a:rPr lang="en-US" dirty="0"/>
              <a:t>” of the real world which is constantly analyzed and processed in order to automate processes or bring support to smart decisions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b="1" dirty="0"/>
              <a:t>Digital Twin </a:t>
            </a:r>
            <a:r>
              <a:rPr lang="en-US" dirty="0"/>
              <a:t>= Digital representation of a real-world entity</a:t>
            </a:r>
          </a:p>
          <a:p>
            <a:pPr marL="871763" lvl="1" indent="-335292">
              <a:spcBef>
                <a:spcPts val="360"/>
              </a:spcBef>
              <a:buClr>
                <a:srgbClr val="BFBFBF"/>
              </a:buClr>
            </a:pPr>
            <a:r>
              <a:rPr lang="en-US" dirty="0"/>
              <a:t>Characterized by attributes</a:t>
            </a:r>
          </a:p>
          <a:p>
            <a:pPr marL="1341173" lvl="2" indent="-268234">
              <a:buClr>
                <a:srgbClr val="BFBFBF"/>
              </a:buClr>
            </a:pPr>
            <a:r>
              <a:rPr lang="en-US" dirty="0"/>
              <a:t>Properties</a:t>
            </a:r>
          </a:p>
          <a:p>
            <a:pPr marL="1341173" lvl="2" indent="-268234">
              <a:buClr>
                <a:srgbClr val="BFBFBF"/>
              </a:buClr>
            </a:pPr>
            <a:r>
              <a:rPr lang="en-US" dirty="0"/>
              <a:t>Relationships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Linked Data</a:t>
            </a:r>
          </a:p>
          <a:p>
            <a:pPr marL="871763" lvl="1" indent="-335292">
              <a:spcBef>
                <a:spcPts val="360"/>
              </a:spcBef>
              <a:buClr>
                <a:srgbClr val="BFBFBF"/>
              </a:buClr>
            </a:pPr>
            <a:r>
              <a:rPr lang="en-US" dirty="0"/>
              <a:t>Values of attributes may change over time (or not)</a:t>
            </a:r>
          </a:p>
          <a:p>
            <a:pPr marL="871763" lvl="1" indent="-335292">
              <a:spcBef>
                <a:spcPts val="360"/>
              </a:spcBef>
              <a:buClr>
                <a:srgbClr val="BFBFBF"/>
              </a:buClr>
            </a:pPr>
            <a:r>
              <a:rPr lang="en-US" dirty="0"/>
              <a:t>Typically have a location (but it is not a must requirement)</a:t>
            </a:r>
          </a:p>
          <a:p>
            <a:pPr marL="414563" indent="-335292">
              <a:spcBef>
                <a:spcPts val="360"/>
              </a:spcBef>
              <a:buClr>
                <a:srgbClr val="BFBFBF"/>
              </a:buClr>
            </a:pPr>
            <a:r>
              <a:rPr lang="en-US" dirty="0"/>
              <a:t>IoT devices provides the means for capturing (through IoT protocols) the values of certain attributes – what concrete IoT protocol is used is should be irrelevant, transparent to applications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44" name="Google Shape;144;p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45" name="Google Shape;145;p2"/>
          <p:cNvGrpSpPr/>
          <p:nvPr/>
        </p:nvGrpSpPr>
        <p:grpSpPr>
          <a:xfrm>
            <a:off x="452075" y="1767366"/>
            <a:ext cx="3812885" cy="4529925"/>
            <a:chOff x="65164" y="1251701"/>
            <a:chExt cx="4418581" cy="5249528"/>
          </a:xfrm>
        </p:grpSpPr>
        <p:sp>
          <p:nvSpPr>
            <p:cNvPr id="146" name="Google Shape;146;p2"/>
            <p:cNvSpPr/>
            <p:nvPr/>
          </p:nvSpPr>
          <p:spPr>
            <a:xfrm>
              <a:off x="942028" y="1251701"/>
              <a:ext cx="2375596" cy="986783"/>
            </a:xfrm>
            <a:prstGeom prst="roundRect">
              <a:avLst>
                <a:gd name="adj" fmla="val 16667"/>
              </a:avLst>
            </a:prstGeom>
            <a:solidFill>
              <a:srgbClr val="88A1CE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7407" y="1299872"/>
              <a:ext cx="2224838" cy="89044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Process / Analyze / Monitor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42028" y="3383073"/>
              <a:ext cx="2375596" cy="986783"/>
            </a:xfrm>
            <a:prstGeom prst="roundRect">
              <a:avLst>
                <a:gd name="adj" fmla="val 16667"/>
              </a:avLst>
            </a:prstGeom>
            <a:solidFill>
              <a:srgbClr val="002E67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17407" y="3431244"/>
              <a:ext cx="2224838" cy="89044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Digital Twin representation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42028" y="5514446"/>
              <a:ext cx="2375596" cy="986783"/>
            </a:xfrm>
            <a:prstGeom prst="roundRect">
              <a:avLst>
                <a:gd name="adj" fmla="val 16667"/>
              </a:avLst>
            </a:prstGeom>
            <a:solidFill>
              <a:srgbClr val="5EC0CF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017407" y="5562617"/>
              <a:ext cx="2224838" cy="890441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IoT devices</a:t>
              </a:r>
              <a:endParaRPr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5400000">
              <a:off x="1020583" y="2553303"/>
              <a:ext cx="841057" cy="51495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 rot="5400000">
              <a:off x="1053170" y="4684675"/>
              <a:ext cx="841057" cy="51495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5400000" flipH="1">
              <a:off x="2398014" y="2559461"/>
              <a:ext cx="841057" cy="51495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5400000" flipH="1">
              <a:off x="2398014" y="4684675"/>
              <a:ext cx="841057" cy="514951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 txBox="1"/>
            <p:nvPr/>
          </p:nvSpPr>
          <p:spPr>
            <a:xfrm>
              <a:off x="65164" y="4772862"/>
              <a:ext cx="10710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update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3137045" y="4772862"/>
              <a:ext cx="13467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actuation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 txBox="1"/>
            <p:nvPr/>
          </p:nvSpPr>
          <p:spPr>
            <a:xfrm>
              <a:off x="3137043" y="2647673"/>
              <a:ext cx="10710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update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65165" y="2518400"/>
              <a:ext cx="11106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notify / query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"/>
          <p:cNvSpPr txBox="1">
            <a:spLocks noGrp="1"/>
          </p:cNvSpPr>
          <p:nvPr>
            <p:ph type="title"/>
          </p:nvPr>
        </p:nvSpPr>
        <p:spPr>
          <a:xfrm>
            <a:off x="564896" y="253887"/>
            <a:ext cx="11124871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Digital Twins: an approach for integration at multiple levels</a:t>
            </a:r>
            <a:endParaRPr/>
          </a:p>
        </p:txBody>
      </p:sp>
      <p:sp>
        <p:nvSpPr>
          <p:cNvPr id="165" name="Google Shape;165;p46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cxnSp>
        <p:nvCxnSpPr>
          <p:cNvPr id="166" name="Google Shape;166;p46"/>
          <p:cNvCxnSpPr/>
          <p:nvPr/>
        </p:nvCxnSpPr>
        <p:spPr>
          <a:xfrm>
            <a:off x="3611880" y="1413829"/>
            <a:ext cx="0" cy="507904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67" name="Google Shape;167;p46"/>
          <p:cNvCxnSpPr/>
          <p:nvPr/>
        </p:nvCxnSpPr>
        <p:spPr>
          <a:xfrm>
            <a:off x="7696200" y="1413829"/>
            <a:ext cx="0" cy="5079049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Dot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68" name="Google Shape;168;p46"/>
          <p:cNvCxnSpPr>
            <a:endCxn id="169" idx="2"/>
          </p:cNvCxnSpPr>
          <p:nvPr/>
        </p:nvCxnSpPr>
        <p:spPr>
          <a:xfrm rot="10800000">
            <a:off x="8946210" y="3342983"/>
            <a:ext cx="312000" cy="353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70" name="Google Shape;170;p46"/>
          <p:cNvCxnSpPr>
            <a:endCxn id="171" idx="2"/>
          </p:cNvCxnSpPr>
          <p:nvPr/>
        </p:nvCxnSpPr>
        <p:spPr>
          <a:xfrm rot="10800000" flipH="1">
            <a:off x="10347594" y="3119414"/>
            <a:ext cx="483900" cy="559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72" name="Google Shape;172;p46"/>
          <p:cNvCxnSpPr>
            <a:stCxn id="173" idx="0"/>
          </p:cNvCxnSpPr>
          <p:nvPr/>
        </p:nvCxnSpPr>
        <p:spPr>
          <a:xfrm rot="10800000" flipH="1">
            <a:off x="8957405" y="4971292"/>
            <a:ext cx="430200" cy="5961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74" name="Google Shape;174;p46"/>
          <p:cNvCxnSpPr>
            <a:stCxn id="175" idx="0"/>
          </p:cNvCxnSpPr>
          <p:nvPr/>
        </p:nvCxnSpPr>
        <p:spPr>
          <a:xfrm rot="10800000">
            <a:off x="10487488" y="4971223"/>
            <a:ext cx="355200" cy="372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76" name="Google Shape;176;p46"/>
          <p:cNvCxnSpPr>
            <a:stCxn id="177" idx="2"/>
            <a:endCxn id="178" idx="0"/>
          </p:cNvCxnSpPr>
          <p:nvPr/>
        </p:nvCxnSpPr>
        <p:spPr>
          <a:xfrm>
            <a:off x="1890430" y="3529036"/>
            <a:ext cx="0" cy="300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79" name="Google Shape;179;p46"/>
          <p:cNvCxnSpPr>
            <a:endCxn id="180" idx="0"/>
          </p:cNvCxnSpPr>
          <p:nvPr/>
        </p:nvCxnSpPr>
        <p:spPr>
          <a:xfrm>
            <a:off x="6252634" y="4835264"/>
            <a:ext cx="193500" cy="607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81" name="Google Shape;181;p46"/>
          <p:cNvCxnSpPr>
            <a:endCxn id="182" idx="0"/>
          </p:cNvCxnSpPr>
          <p:nvPr/>
        </p:nvCxnSpPr>
        <p:spPr>
          <a:xfrm flipH="1">
            <a:off x="4657039" y="4835146"/>
            <a:ext cx="411600" cy="375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83" name="Google Shape;183;p46"/>
          <p:cNvCxnSpPr>
            <a:endCxn id="184" idx="2"/>
          </p:cNvCxnSpPr>
          <p:nvPr/>
        </p:nvCxnSpPr>
        <p:spPr>
          <a:xfrm rot="10800000" flipH="1">
            <a:off x="6108628" y="3347300"/>
            <a:ext cx="425100" cy="327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185" name="Google Shape;185;p46"/>
          <p:cNvCxnSpPr>
            <a:endCxn id="186" idx="2"/>
          </p:cNvCxnSpPr>
          <p:nvPr/>
        </p:nvCxnSpPr>
        <p:spPr>
          <a:xfrm rot="10800000">
            <a:off x="4761987" y="3230222"/>
            <a:ext cx="411300" cy="466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78" name="Google Shape;178;p46"/>
          <p:cNvSpPr/>
          <p:nvPr/>
        </p:nvSpPr>
        <p:spPr>
          <a:xfrm>
            <a:off x="637610" y="3829050"/>
            <a:ext cx="2505640" cy="1006164"/>
          </a:xfrm>
          <a:prstGeom prst="roundRect">
            <a:avLst>
              <a:gd name="adj" fmla="val 10040"/>
            </a:avLst>
          </a:prstGeom>
          <a:solidFill>
            <a:srgbClr val="002E6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6"/>
          <p:cNvSpPr/>
          <p:nvPr/>
        </p:nvSpPr>
        <p:spPr>
          <a:xfrm>
            <a:off x="702656" y="4039382"/>
            <a:ext cx="1919858" cy="7683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Twin representation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6"/>
          <p:cNvSpPr/>
          <p:nvPr/>
        </p:nvSpPr>
        <p:spPr>
          <a:xfrm>
            <a:off x="4177700" y="3680460"/>
            <a:ext cx="2911901" cy="1154754"/>
          </a:xfrm>
          <a:prstGeom prst="roundRect">
            <a:avLst>
              <a:gd name="adj" fmla="val 10383"/>
            </a:avLst>
          </a:prstGeom>
          <a:solidFill>
            <a:srgbClr val="002E6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6"/>
          <p:cNvSpPr/>
          <p:nvPr/>
        </p:nvSpPr>
        <p:spPr>
          <a:xfrm>
            <a:off x="4242746" y="4035164"/>
            <a:ext cx="1919858" cy="7683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Twin representation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6"/>
          <p:cNvSpPr/>
          <p:nvPr/>
        </p:nvSpPr>
        <p:spPr>
          <a:xfrm>
            <a:off x="8124052" y="3653790"/>
            <a:ext cx="3353862" cy="1349064"/>
          </a:xfrm>
          <a:prstGeom prst="roundRect">
            <a:avLst>
              <a:gd name="adj" fmla="val 9056"/>
            </a:avLst>
          </a:prstGeom>
          <a:solidFill>
            <a:srgbClr val="002E6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6"/>
          <p:cNvSpPr/>
          <p:nvPr/>
        </p:nvSpPr>
        <p:spPr>
          <a:xfrm>
            <a:off x="8210112" y="4202803"/>
            <a:ext cx="1919858" cy="76838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Twin representation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6"/>
          <p:cNvSpPr txBox="1"/>
          <p:nvPr/>
        </p:nvSpPr>
        <p:spPr>
          <a:xfrm>
            <a:off x="848513" y="1339493"/>
            <a:ext cx="208383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Architecting </a:t>
            </a:r>
            <a:b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Smart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6"/>
          <p:cNvSpPr txBox="1"/>
          <p:nvPr/>
        </p:nvSpPr>
        <p:spPr>
          <a:xfrm>
            <a:off x="4189093" y="1185605"/>
            <a:ext cx="291190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Integrating systems and data within organizations</a:t>
            </a:r>
            <a:b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(system of systems)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6"/>
          <p:cNvSpPr txBox="1"/>
          <p:nvPr/>
        </p:nvSpPr>
        <p:spPr>
          <a:xfrm>
            <a:off x="8338051" y="1339493"/>
            <a:ext cx="292586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Sharing Data </a:t>
            </a:r>
            <a:b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across organizations</a:t>
            </a:r>
            <a:b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(Data Spaces)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7411" y="4440367"/>
            <a:ext cx="454019" cy="44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4545" y="3905990"/>
            <a:ext cx="534929" cy="38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6"/>
          <p:cNvSpPr/>
          <p:nvPr/>
        </p:nvSpPr>
        <p:spPr>
          <a:xfrm>
            <a:off x="2278080" y="5340581"/>
            <a:ext cx="991293" cy="410706"/>
          </a:xfrm>
          <a:prstGeom prst="roundRect">
            <a:avLst>
              <a:gd name="adj" fmla="val 10040"/>
            </a:avLst>
          </a:prstGeom>
          <a:solidFill>
            <a:srgbClr val="5EC0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6"/>
          <p:cNvSpPr/>
          <p:nvPr/>
        </p:nvSpPr>
        <p:spPr>
          <a:xfrm>
            <a:off x="2174280" y="5470115"/>
            <a:ext cx="991293" cy="410706"/>
          </a:xfrm>
          <a:prstGeom prst="roundRect">
            <a:avLst>
              <a:gd name="adj" fmla="val 10040"/>
            </a:avLst>
          </a:prstGeom>
          <a:solidFill>
            <a:srgbClr val="5EC0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6"/>
          <p:cNvSpPr/>
          <p:nvPr/>
        </p:nvSpPr>
        <p:spPr>
          <a:xfrm>
            <a:off x="2070480" y="5621752"/>
            <a:ext cx="991293" cy="410706"/>
          </a:xfrm>
          <a:prstGeom prst="roundRect">
            <a:avLst>
              <a:gd name="adj" fmla="val 10040"/>
            </a:avLst>
          </a:prstGeom>
          <a:solidFill>
            <a:srgbClr val="5EC0C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3rd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37610" y="5353245"/>
            <a:ext cx="1221893" cy="7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6"/>
          <p:cNvSpPr txBox="1"/>
          <p:nvPr/>
        </p:nvSpPr>
        <p:spPr>
          <a:xfrm>
            <a:off x="533810" y="5919389"/>
            <a:ext cx="76750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002E67"/>
                </a:solidFill>
              </a:rPr>
              <a:t>IoT devices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46"/>
          <p:cNvCxnSpPr/>
          <p:nvPr/>
        </p:nvCxnSpPr>
        <p:spPr>
          <a:xfrm flipH="1">
            <a:off x="1301318" y="4891453"/>
            <a:ext cx="207015" cy="40340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203" name="Google Shape;203;p46"/>
          <p:cNvCxnSpPr/>
          <p:nvPr/>
        </p:nvCxnSpPr>
        <p:spPr>
          <a:xfrm>
            <a:off x="2356332" y="4896476"/>
            <a:ext cx="207015" cy="40340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77" name="Google Shape;177;p46"/>
          <p:cNvSpPr/>
          <p:nvPr/>
        </p:nvSpPr>
        <p:spPr>
          <a:xfrm>
            <a:off x="637610" y="3118330"/>
            <a:ext cx="2505640" cy="410706"/>
          </a:xfrm>
          <a:prstGeom prst="roundRect">
            <a:avLst>
              <a:gd name="adj" fmla="val 10040"/>
            </a:avLst>
          </a:prstGeom>
          <a:solidFill>
            <a:srgbClr val="88A1C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6"/>
          <p:cNvSpPr/>
          <p:nvPr/>
        </p:nvSpPr>
        <p:spPr>
          <a:xfrm>
            <a:off x="4013572" y="5211046"/>
            <a:ext cx="1286935" cy="410706"/>
          </a:xfrm>
          <a:prstGeom prst="roundRect">
            <a:avLst>
              <a:gd name="adj" fmla="val 10040"/>
            </a:avLst>
          </a:prstGeom>
          <a:solidFill>
            <a:srgbClr val="88A1C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6"/>
          <p:cNvSpPr/>
          <p:nvPr/>
        </p:nvSpPr>
        <p:spPr>
          <a:xfrm>
            <a:off x="5802666" y="5443064"/>
            <a:ext cx="1286935" cy="410706"/>
          </a:xfrm>
          <a:prstGeom prst="roundRect">
            <a:avLst>
              <a:gd name="adj" fmla="val 10040"/>
            </a:avLst>
          </a:prstGeom>
          <a:solidFill>
            <a:srgbClr val="88A1C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6"/>
          <p:cNvSpPr/>
          <p:nvPr/>
        </p:nvSpPr>
        <p:spPr>
          <a:xfrm>
            <a:off x="4118520" y="2819516"/>
            <a:ext cx="1286935" cy="410706"/>
          </a:xfrm>
          <a:prstGeom prst="roundRect">
            <a:avLst>
              <a:gd name="adj" fmla="val 10040"/>
            </a:avLst>
          </a:prstGeom>
          <a:solidFill>
            <a:srgbClr val="88A1C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6"/>
          <p:cNvSpPr/>
          <p:nvPr/>
        </p:nvSpPr>
        <p:spPr>
          <a:xfrm>
            <a:off x="5890260" y="2936594"/>
            <a:ext cx="1286935" cy="410706"/>
          </a:xfrm>
          <a:prstGeom prst="roundRect">
            <a:avLst>
              <a:gd name="adj" fmla="val 10040"/>
            </a:avLst>
          </a:prstGeom>
          <a:solidFill>
            <a:srgbClr val="88A1C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6"/>
          <p:cNvSpPr/>
          <p:nvPr/>
        </p:nvSpPr>
        <p:spPr>
          <a:xfrm>
            <a:off x="8245501" y="2932277"/>
            <a:ext cx="1401419" cy="410706"/>
          </a:xfrm>
          <a:prstGeom prst="roundRect">
            <a:avLst>
              <a:gd name="adj" fmla="val 10040"/>
            </a:avLst>
          </a:prstGeom>
          <a:solidFill>
            <a:schemeClr val="accent4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Building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6"/>
          <p:cNvSpPr/>
          <p:nvPr/>
        </p:nvSpPr>
        <p:spPr>
          <a:xfrm>
            <a:off x="10130784" y="2708708"/>
            <a:ext cx="1401419" cy="410706"/>
          </a:xfrm>
          <a:prstGeom prst="roundRect">
            <a:avLst>
              <a:gd name="adj" fmla="val 10040"/>
            </a:avLst>
          </a:prstGeom>
          <a:solidFill>
            <a:schemeClr val="accent4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6"/>
          <p:cNvSpPr/>
          <p:nvPr/>
        </p:nvSpPr>
        <p:spPr>
          <a:xfrm>
            <a:off x="8256695" y="5567392"/>
            <a:ext cx="1401419" cy="410706"/>
          </a:xfrm>
          <a:prstGeom prst="roundRect">
            <a:avLst>
              <a:gd name="adj" fmla="val 10040"/>
            </a:avLst>
          </a:prstGeom>
          <a:solidFill>
            <a:schemeClr val="accent4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Hospital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6"/>
          <p:cNvSpPr/>
          <p:nvPr/>
        </p:nvSpPr>
        <p:spPr>
          <a:xfrm>
            <a:off x="10141978" y="5343823"/>
            <a:ext cx="1401419" cy="410706"/>
          </a:xfrm>
          <a:prstGeom prst="roundRect">
            <a:avLst>
              <a:gd name="adj" fmla="val 10040"/>
            </a:avLst>
          </a:prstGeom>
          <a:solidFill>
            <a:schemeClr val="accent4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Smart Grid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3050" y="3942240"/>
            <a:ext cx="487061" cy="3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4267" y="4383295"/>
            <a:ext cx="653124" cy="3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68550" y="3889743"/>
            <a:ext cx="432922" cy="43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5650" y="3895985"/>
            <a:ext cx="487061" cy="38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1860" y="4362451"/>
            <a:ext cx="653124" cy="3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21469" y="3822921"/>
            <a:ext cx="432922" cy="43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44927" y="4326473"/>
            <a:ext cx="596783" cy="41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30062" y="3841158"/>
            <a:ext cx="556391" cy="41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5538" y="3942342"/>
            <a:ext cx="432922" cy="43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66475" y="4472776"/>
            <a:ext cx="596783" cy="41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17821" y="3837503"/>
            <a:ext cx="556391" cy="41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59717" y="4450254"/>
            <a:ext cx="596783" cy="37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71520" y="3814086"/>
            <a:ext cx="555250" cy="416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5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Standardization should focus on the Digital Twin platform</a:t>
            </a:r>
            <a:endParaRPr sz="3200" dirty="0"/>
          </a:p>
        </p:txBody>
      </p:sp>
      <p:sp>
        <p:nvSpPr>
          <p:cNvPr id="144" name="Google Shape;144;p2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F5836-D2EE-974F-BDFE-4403135A9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9970" y="1589314"/>
            <a:ext cx="7040433" cy="4697206"/>
          </a:xfrm>
        </p:spPr>
        <p:txBody>
          <a:bodyPr/>
          <a:lstStyle/>
          <a:p>
            <a:r>
              <a:rPr lang="en-GB" dirty="0"/>
              <a:t>Europe is capable to perform well at two levels:</a:t>
            </a:r>
          </a:p>
          <a:p>
            <a:pPr lvl="1"/>
            <a:r>
              <a:rPr lang="en-GB" dirty="0"/>
              <a:t>Solution integrators</a:t>
            </a:r>
          </a:p>
          <a:p>
            <a:pPr lvl="1"/>
            <a:r>
              <a:rPr lang="en-GB" dirty="0"/>
              <a:t>IoT device providers (</a:t>
            </a:r>
            <a:r>
              <a:rPr lang="en-GB" dirty="0" err="1"/>
              <a:t>hw</a:t>
            </a:r>
            <a:r>
              <a:rPr lang="en-GB" dirty="0"/>
              <a:t> &amp; </a:t>
            </a:r>
            <a:r>
              <a:rPr lang="en-GB" dirty="0" err="1"/>
              <a:t>sw</a:t>
            </a:r>
            <a:r>
              <a:rPr lang="en-GB" dirty="0"/>
              <a:t>)</a:t>
            </a:r>
          </a:p>
          <a:p>
            <a:r>
              <a:rPr lang="en-GB" dirty="0"/>
              <a:t>There are no strong cloud platform providers in Europe</a:t>
            </a:r>
          </a:p>
          <a:p>
            <a:r>
              <a:rPr lang="en-GB" dirty="0"/>
              <a:t>Therefore, focus should be in commoditizing the software for the digital twin platform</a:t>
            </a:r>
          </a:p>
          <a:p>
            <a:r>
              <a:rPr lang="en-GB" dirty="0"/>
              <a:t>Essential elements for standardization:</a:t>
            </a:r>
          </a:p>
          <a:p>
            <a:pPr lvl="1"/>
            <a:r>
              <a:rPr lang="en-GB" b="1" dirty="0"/>
              <a:t>Standard Digital Twin API</a:t>
            </a:r>
            <a:r>
              <a:rPr lang="en-GB" dirty="0"/>
              <a:t> to access Digital Twin data</a:t>
            </a:r>
          </a:p>
          <a:p>
            <a:pPr lvl="1"/>
            <a:r>
              <a:rPr lang="en-GB" b="1" dirty="0"/>
              <a:t>Common Data Models</a:t>
            </a:r>
            <a:r>
              <a:rPr lang="en-GB" dirty="0"/>
              <a:t> associated to Digital Twin classes</a:t>
            </a:r>
          </a:p>
          <a:p>
            <a:pPr lvl="1"/>
            <a:r>
              <a:rPr lang="en-GB" b="1" dirty="0"/>
              <a:t>Identity and Access Management </a:t>
            </a:r>
            <a:r>
              <a:rPr lang="en-GB" dirty="0"/>
              <a:t>framework</a:t>
            </a:r>
          </a:p>
          <a:p>
            <a:r>
              <a:rPr lang="en-GB" dirty="0"/>
              <a:t>That is what FIWARE is about!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2BB27-8C25-D644-8EF2-CBAD7658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13" y="2526392"/>
            <a:ext cx="3100366" cy="2557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F0DF5-2DCD-2840-834F-4A800723EAAE}"/>
              </a:ext>
            </a:extLst>
          </p:cNvPr>
          <p:cNvSpPr txBox="1"/>
          <p:nvPr/>
        </p:nvSpPr>
        <p:spPr>
          <a:xfrm>
            <a:off x="1709180" y="2177142"/>
            <a:ext cx="127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</a:t>
            </a:r>
            <a:r>
              <a:rPr lang="en-GB" dirty="0" err="1"/>
              <a:t>center</a:t>
            </a:r>
            <a:r>
              <a:rPr lang="en-GB" dirty="0"/>
              <a:t> provider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C1BC2-0356-9C4A-A3CA-0BDDFC4EB8FE}"/>
              </a:ext>
            </a:extLst>
          </p:cNvPr>
          <p:cNvSpPr txBox="1"/>
          <p:nvPr/>
        </p:nvSpPr>
        <p:spPr>
          <a:xfrm>
            <a:off x="1682543" y="4376057"/>
            <a:ext cx="1273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digital twin platform provider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E46EB-BCF2-7E4F-A348-A5DBBBFF7FC2}"/>
              </a:ext>
            </a:extLst>
          </p:cNvPr>
          <p:cNvSpPr txBox="1"/>
          <p:nvPr/>
        </p:nvSpPr>
        <p:spPr>
          <a:xfrm>
            <a:off x="161140" y="3167390"/>
            <a:ext cx="142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IoT device manufacturers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D381A-57C8-6444-BB75-B5622A5323F0}"/>
              </a:ext>
            </a:extLst>
          </p:cNvPr>
          <p:cNvSpPr txBox="1"/>
          <p:nvPr/>
        </p:nvSpPr>
        <p:spPr>
          <a:xfrm>
            <a:off x="2936727" y="2264782"/>
            <a:ext cx="127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solution integrators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850AF5-1C5B-DE4A-B05D-0C436FF148C0}"/>
              </a:ext>
            </a:extLst>
          </p:cNvPr>
          <p:cNvSpPr txBox="1"/>
          <p:nvPr/>
        </p:nvSpPr>
        <p:spPr>
          <a:xfrm>
            <a:off x="2936727" y="5007428"/>
            <a:ext cx="127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application providers</a:t>
            </a:r>
          </a:p>
        </p:txBody>
      </p:sp>
    </p:spTree>
    <p:extLst>
      <p:ext uri="{BB962C8B-B14F-4D97-AF65-F5344CB8AC3E}">
        <p14:creationId xmlns:p14="http://schemas.microsoft.com/office/powerpoint/2010/main" val="157354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3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506" cy="100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Digital Twin API: ETSI NGSI-LD</a:t>
            </a:r>
            <a:endParaRPr dirty="0"/>
          </a:p>
        </p:txBody>
      </p:sp>
      <p:sp>
        <p:nvSpPr>
          <p:cNvPr id="443" name="Google Shape;443;p53"/>
          <p:cNvSpPr txBox="1">
            <a:spLocks noGrp="1"/>
          </p:cNvSpPr>
          <p:nvPr>
            <p:ph type="body" idx="1"/>
          </p:nvPr>
        </p:nvSpPr>
        <p:spPr>
          <a:xfrm>
            <a:off x="6524014" y="925287"/>
            <a:ext cx="5343308" cy="536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sz="1800" dirty="0"/>
              <a:t>NGSI-LD is a simple yet powerful REST API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sz="1800" dirty="0"/>
              <a:t>Simple: simple operations are rather simple, what you would expect in a RESTful API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Entity types, entities, attributes have a path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standard GET, POST, PUT, PATCH, DELETE</a:t>
            </a:r>
            <a:endParaRPr dirty="0"/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sz="1800" dirty="0"/>
              <a:t>Yet powerful: powerful operations supported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Geo-queries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Subscription / Notification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Pull/Push styles for gathering data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Multiple data ”renderings” (key value, normalized, GeoJSON)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/>
              <a:t>Temporal operations</a:t>
            </a:r>
            <a:endParaRPr lang="en-US" dirty="0"/>
          </a:p>
          <a:p>
            <a:pPr indent="-342900">
              <a:spcBef>
                <a:spcPts val="360"/>
              </a:spcBef>
              <a:buSzPts val="1800"/>
              <a:buChar char="•"/>
            </a:pPr>
            <a:r>
              <a:rPr lang="en-US" sz="1800" dirty="0"/>
              <a:t>New features to support:</a:t>
            </a:r>
          </a:p>
          <a:p>
            <a:pPr lvl="1">
              <a:spcBef>
                <a:spcPts val="360"/>
              </a:spcBef>
            </a:pPr>
            <a:r>
              <a:rPr lang="en-US" dirty="0"/>
              <a:t>Federation in highly-distributed architectures (cloud </a:t>
            </a:r>
            <a:r>
              <a:rPr lang="en-US" dirty="0">
                <a:sym typeface="Wingdings" pitchFamily="2" charset="2"/>
              </a:rPr>
              <a:t> edge)</a:t>
            </a:r>
          </a:p>
          <a:p>
            <a:pPr lvl="1">
              <a:spcBef>
                <a:spcPts val="360"/>
              </a:spcBef>
            </a:pPr>
            <a:r>
              <a:rPr lang="en-US" dirty="0">
                <a:sym typeface="Wingdings" pitchFamily="2" charset="2"/>
              </a:rPr>
              <a:t>Non-restful bindings</a:t>
            </a:r>
          </a:p>
          <a:p>
            <a:pPr lvl="1">
              <a:spcBef>
                <a:spcPts val="360"/>
              </a:spcBef>
            </a:pPr>
            <a:r>
              <a:rPr lang="en-US" dirty="0">
                <a:sym typeface="Wingdings" pitchFamily="2" charset="2"/>
              </a:rPr>
              <a:t>Fast injection of data</a:t>
            </a:r>
          </a:p>
          <a:p>
            <a:pPr lvl="1">
              <a:spcBef>
                <a:spcPts val="360"/>
              </a:spcBef>
            </a:pPr>
            <a:endParaRPr lang="en-US" dirty="0">
              <a:sym typeface="Wingdings" pitchFamily="2" charset="2"/>
            </a:endParaRPr>
          </a:p>
          <a:p>
            <a:pPr lvl="1">
              <a:spcBef>
                <a:spcPts val="360"/>
              </a:spcBef>
            </a:pPr>
            <a:endParaRPr dirty="0"/>
          </a:p>
        </p:txBody>
      </p:sp>
      <p:sp>
        <p:nvSpPr>
          <p:cNvPr id="444" name="Google Shape;444;p53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45" name="Google Shape;445;p53"/>
          <p:cNvSpPr txBox="1"/>
          <p:nvPr/>
        </p:nvSpPr>
        <p:spPr>
          <a:xfrm>
            <a:off x="4448780" y="4756259"/>
            <a:ext cx="2149820" cy="104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rPr>
              <a:t>Smart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98" marR="0" lvl="0" indent="-171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E67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98" marR="0" lvl="0" indent="-171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E67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98" marR="0" lvl="0" indent="-171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E67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rPr>
              <a:t>installed PV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398" marR="0" lvl="0" indent="-1713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E67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rPr>
              <a:t>energy consumption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53"/>
          <p:cNvGrpSpPr/>
          <p:nvPr/>
        </p:nvGrpSpPr>
        <p:grpSpPr>
          <a:xfrm>
            <a:off x="161978" y="1366287"/>
            <a:ext cx="5696687" cy="4604348"/>
            <a:chOff x="161999" y="1656214"/>
            <a:chExt cx="5697429" cy="4604948"/>
          </a:xfrm>
        </p:grpSpPr>
        <p:sp>
          <p:nvSpPr>
            <p:cNvPr id="447" name="Google Shape;447;p53"/>
            <p:cNvSpPr txBox="1"/>
            <p:nvPr/>
          </p:nvSpPr>
          <p:spPr>
            <a:xfrm>
              <a:off x="1942081" y="5214762"/>
              <a:ext cx="1713900" cy="10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675" rIns="91400" bIns="456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Wind Plant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Location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Active Power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Reactive Power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Frequency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" name="Google Shape;448;p53"/>
            <p:cNvGrpSpPr/>
            <p:nvPr/>
          </p:nvGrpSpPr>
          <p:grpSpPr>
            <a:xfrm>
              <a:off x="1392750" y="1656214"/>
              <a:ext cx="3275945" cy="436713"/>
              <a:chOff x="3086099" y="3119113"/>
              <a:chExt cx="3276600" cy="436800"/>
            </a:xfrm>
          </p:grpSpPr>
          <p:sp>
            <p:nvSpPr>
              <p:cNvPr id="449" name="Google Shape;449;p53"/>
              <p:cNvSpPr/>
              <p:nvPr/>
            </p:nvSpPr>
            <p:spPr>
              <a:xfrm flipH="1">
                <a:off x="3086099" y="3119113"/>
                <a:ext cx="3276600" cy="436800"/>
              </a:xfrm>
              <a:prstGeom prst="rect">
                <a:avLst/>
              </a:prstGeom>
              <a:solidFill>
                <a:srgbClr val="F1EEF5"/>
              </a:solidFill>
              <a:ln w="9525" cap="flat" cmpd="sng">
                <a:solidFill>
                  <a:srgbClr val="F5913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6862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53"/>
              <p:cNvSpPr txBox="1"/>
              <p:nvPr/>
            </p:nvSpPr>
            <p:spPr>
              <a:xfrm>
                <a:off x="3195958" y="3168279"/>
                <a:ext cx="30570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45675" rIns="91400" bIns="4567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Application/Service</a:t>
                </a:r>
                <a:endParaRPr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1" name="Google Shape;451;p53"/>
            <p:cNvSpPr txBox="1"/>
            <p:nvPr/>
          </p:nvSpPr>
          <p:spPr>
            <a:xfrm>
              <a:off x="3174128" y="2299312"/>
              <a:ext cx="2685300" cy="575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675" rIns="91400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 dirty="0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ETSI NGSI-LD API</a:t>
              </a:r>
              <a:endParaRPr sz="1800" b="0" i="0" u="none" strike="noStrike" cap="none" dirty="0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012E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" name="Google Shape;452;p53"/>
            <p:cNvGrpSpPr/>
            <p:nvPr/>
          </p:nvGrpSpPr>
          <p:grpSpPr>
            <a:xfrm>
              <a:off x="2787994" y="2213020"/>
              <a:ext cx="485603" cy="976262"/>
              <a:chOff x="4330016" y="3327181"/>
              <a:chExt cx="485700" cy="885900"/>
            </a:xfrm>
          </p:grpSpPr>
          <p:cxnSp>
            <p:nvCxnSpPr>
              <p:cNvPr id="453" name="Google Shape;453;p53"/>
              <p:cNvCxnSpPr/>
              <p:nvPr/>
            </p:nvCxnSpPr>
            <p:spPr>
              <a:xfrm>
                <a:off x="4569343" y="3327181"/>
                <a:ext cx="3600" cy="8859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454" name="Google Shape;454;p53"/>
              <p:cNvCxnSpPr/>
              <p:nvPr/>
            </p:nvCxnSpPr>
            <p:spPr>
              <a:xfrm>
                <a:off x="4330016" y="3571212"/>
                <a:ext cx="485700" cy="27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>
                <a:solidFill>
                  <a:srgbClr val="36609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5" name="Google Shape;455;p53"/>
            <p:cNvCxnSpPr/>
            <p:nvPr/>
          </p:nvCxnSpPr>
          <p:spPr>
            <a:xfrm flipH="1">
              <a:off x="1599619" y="3934428"/>
              <a:ext cx="471300" cy="1638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</p:cxnSp>
        <p:cxnSp>
          <p:nvCxnSpPr>
            <p:cNvPr id="456" name="Google Shape;456;p53"/>
            <p:cNvCxnSpPr/>
            <p:nvPr/>
          </p:nvCxnSpPr>
          <p:spPr>
            <a:xfrm>
              <a:off x="3027397" y="4098095"/>
              <a:ext cx="0" cy="3159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</p:cxnSp>
        <p:cxnSp>
          <p:nvCxnSpPr>
            <p:cNvPr id="457" name="Google Shape;457;p53"/>
            <p:cNvCxnSpPr/>
            <p:nvPr/>
          </p:nvCxnSpPr>
          <p:spPr>
            <a:xfrm>
              <a:off x="3927088" y="3934523"/>
              <a:ext cx="534900" cy="2436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</p:spPr>
        </p:cxnSp>
        <p:grpSp>
          <p:nvGrpSpPr>
            <p:cNvPr id="458" name="Google Shape;458;p53"/>
            <p:cNvGrpSpPr/>
            <p:nvPr/>
          </p:nvGrpSpPr>
          <p:grpSpPr>
            <a:xfrm>
              <a:off x="2005872" y="3288147"/>
              <a:ext cx="2049900" cy="851400"/>
              <a:chOff x="1517720" y="3450706"/>
              <a:chExt cx="2049900" cy="851400"/>
            </a:xfrm>
          </p:grpSpPr>
          <p:sp>
            <p:nvSpPr>
              <p:cNvPr id="459" name="Google Shape;459;p53"/>
              <p:cNvSpPr/>
              <p:nvPr/>
            </p:nvSpPr>
            <p:spPr>
              <a:xfrm>
                <a:off x="1517720" y="3450706"/>
                <a:ext cx="2049900" cy="851400"/>
              </a:xfrm>
              <a:prstGeom prst="roundRect">
                <a:avLst>
                  <a:gd name="adj" fmla="val 16667"/>
                </a:avLst>
              </a:prstGeom>
              <a:solidFill>
                <a:srgbClr val="002E67"/>
              </a:soli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53"/>
              <p:cNvSpPr/>
              <p:nvPr/>
            </p:nvSpPr>
            <p:spPr>
              <a:xfrm>
                <a:off x="1582766" y="3492274"/>
                <a:ext cx="1920000" cy="7683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00" tIns="45675" rIns="91400" bIns="45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Context Broker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53"/>
            <p:cNvSpPr txBox="1"/>
            <p:nvPr/>
          </p:nvSpPr>
          <p:spPr>
            <a:xfrm>
              <a:off x="161999" y="4777156"/>
              <a:ext cx="1507200" cy="10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675" rIns="91400" bIns="456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Wind Turbine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location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power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wind speed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398" marR="0" lvl="0" indent="-17139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12E67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12E67"/>
                  </a:solidFill>
                  <a:latin typeface="Arial"/>
                  <a:ea typeface="Arial"/>
                  <a:cs typeface="Arial"/>
                  <a:sym typeface="Arial"/>
                </a:rPr>
                <a:t>pitch angle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2" name="Google Shape;462;p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61989" y="3927864"/>
              <a:ext cx="1321500" cy="7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29402" y="4406884"/>
              <a:ext cx="1578048" cy="758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9659" y="3805089"/>
              <a:ext cx="919644" cy="9037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400" y="1106601"/>
            <a:ext cx="6172287" cy="4105726"/>
          </a:xfrm>
          <a:prstGeom prst="rect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1" name="Google Shape;47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5025" y="2308899"/>
            <a:ext cx="5919673" cy="3900925"/>
          </a:xfrm>
          <a:prstGeom prst="rect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2" name="Google Shape;472;p54"/>
          <p:cNvSpPr txBox="1"/>
          <p:nvPr/>
        </p:nvSpPr>
        <p:spPr>
          <a:xfrm>
            <a:off x="5780314" y="1106597"/>
            <a:ext cx="4691700" cy="369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https://github.com/smart-data-models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4"/>
          <p:cNvSpPr txBox="1">
            <a:spLocks noGrp="1"/>
          </p:cNvSpPr>
          <p:nvPr>
            <p:ph type="title"/>
          </p:nvPr>
        </p:nvSpPr>
        <p:spPr>
          <a:xfrm>
            <a:off x="564897" y="253887"/>
            <a:ext cx="11145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Digital Twin models: Smart Data Models initiative</a:t>
            </a:r>
            <a:endParaRPr dirty="0"/>
          </a:p>
        </p:txBody>
      </p:sp>
      <p:sp>
        <p:nvSpPr>
          <p:cNvPr id="474" name="Google Shape;474;p54"/>
          <p:cNvSpPr txBox="1">
            <a:spLocks noGrp="1"/>
          </p:cNvSpPr>
          <p:nvPr>
            <p:ph type="body" idx="1"/>
          </p:nvPr>
        </p:nvSpPr>
        <p:spPr>
          <a:xfrm>
            <a:off x="564900" y="1357300"/>
            <a:ext cx="4183800" cy="53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5047" lvl="0" indent="-3250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sz="1800" dirty="0"/>
              <a:t>FIWARE Foundation is collaborating with relevant organizations (TM Forum, IUDX, OASC) towards definition of common data models for multiple application domains</a:t>
            </a:r>
            <a:endParaRPr sz="1800" dirty="0"/>
          </a:p>
          <a:p>
            <a:pPr marL="871763" lvl="1" indent="-3352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600" dirty="0"/>
              <a:t>Smart Cities</a:t>
            </a:r>
            <a:endParaRPr sz="1600" dirty="0"/>
          </a:p>
          <a:p>
            <a:pPr marL="871763" lvl="1" indent="-3352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600" dirty="0"/>
              <a:t>Smart Health</a:t>
            </a:r>
            <a:endParaRPr sz="1600" dirty="0"/>
          </a:p>
          <a:p>
            <a:pPr marL="871763" lvl="1" indent="-3352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600" dirty="0"/>
              <a:t>Smart Energy</a:t>
            </a:r>
            <a:endParaRPr sz="1600" dirty="0"/>
          </a:p>
          <a:p>
            <a:pPr marL="871763" lvl="1" indent="-3352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600" dirty="0"/>
              <a:t>Smart Environment</a:t>
            </a:r>
            <a:endParaRPr sz="1600" dirty="0"/>
          </a:p>
          <a:p>
            <a:pPr marL="871763" lvl="1" indent="-3352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600" dirty="0"/>
              <a:t>Smart Manufacturing</a:t>
            </a:r>
            <a:endParaRPr sz="1600" dirty="0"/>
          </a:p>
          <a:p>
            <a:pPr marL="871763" lvl="1" indent="-3352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600" dirty="0"/>
              <a:t>…</a:t>
            </a:r>
            <a:endParaRPr sz="1600" dirty="0"/>
          </a:p>
          <a:p>
            <a:pPr marL="325047" lvl="0" indent="-325047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</a:pPr>
            <a:r>
              <a:rPr lang="en-US" sz="1800" dirty="0"/>
              <a:t>Defined data models rely on well-established ”de-facto” standards (e.g., schema.org, SAREF, IEC CIM in Energy or UNE 178503 for Tourism)</a:t>
            </a:r>
            <a:endParaRPr sz="1800" dirty="0"/>
          </a:p>
        </p:txBody>
      </p:sp>
      <p:sp>
        <p:nvSpPr>
          <p:cNvPr id="475" name="Google Shape;475;p54"/>
          <p:cNvSpPr txBox="1">
            <a:spLocks noGrp="1"/>
          </p:cNvSpPr>
          <p:nvPr>
            <p:ph type="sldNum" idx="12"/>
          </p:nvPr>
        </p:nvSpPr>
        <p:spPr>
          <a:xfrm>
            <a:off x="5407286" y="6492879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cxnSp>
        <p:nvCxnSpPr>
          <p:cNvPr id="476" name="Google Shape;476;p54"/>
          <p:cNvCxnSpPr/>
          <p:nvPr/>
        </p:nvCxnSpPr>
        <p:spPr>
          <a:xfrm rot="10800000" flipH="1">
            <a:off x="7376726" y="4649094"/>
            <a:ext cx="840300" cy="5583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77" name="Google Shape;477;p54"/>
          <p:cNvCxnSpPr>
            <a:endCxn id="478" idx="1"/>
          </p:cNvCxnSpPr>
          <p:nvPr/>
        </p:nvCxnSpPr>
        <p:spPr>
          <a:xfrm>
            <a:off x="5971026" y="4417170"/>
            <a:ext cx="849000" cy="9858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79" name="Google Shape;479;p54"/>
          <p:cNvSpPr/>
          <p:nvPr/>
        </p:nvSpPr>
        <p:spPr>
          <a:xfrm>
            <a:off x="4646275" y="3784269"/>
            <a:ext cx="1676400" cy="633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4"/>
          <p:cNvSpPr/>
          <p:nvPr/>
        </p:nvSpPr>
        <p:spPr>
          <a:xfrm>
            <a:off x="6574523" y="5310269"/>
            <a:ext cx="1676400" cy="633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21922" y="1750000"/>
            <a:ext cx="3091450" cy="50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27D5-7582-C74E-BD56-CFE68295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and Trust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F7C34C-A597-A64A-A9E9-B5537C35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00" y="1357298"/>
            <a:ext cx="6978900" cy="4929222"/>
          </a:xfrm>
        </p:spPr>
        <p:txBody>
          <a:bodyPr/>
          <a:lstStyle/>
          <a:p>
            <a:r>
              <a:rPr lang="en-GB" dirty="0"/>
              <a:t>Identity and Access Control needs to be handled:</a:t>
            </a:r>
          </a:p>
          <a:p>
            <a:pPr lvl="1"/>
            <a:r>
              <a:rPr lang="en-GB" dirty="0"/>
              <a:t>At organization level (participants)</a:t>
            </a:r>
          </a:p>
          <a:p>
            <a:pPr lvl="1"/>
            <a:r>
              <a:rPr lang="en-GB" dirty="0"/>
              <a:t>At the level of users of applications within organizations</a:t>
            </a:r>
          </a:p>
          <a:p>
            <a:r>
              <a:rPr lang="en-GB" dirty="0"/>
              <a:t>Challenge is to integrate consolidated with emerging standards:</a:t>
            </a:r>
          </a:p>
          <a:p>
            <a:pPr lvl="1"/>
            <a:r>
              <a:rPr lang="en-GB" dirty="0" err="1"/>
              <a:t>Oauth</a:t>
            </a:r>
            <a:r>
              <a:rPr lang="en-GB" dirty="0"/>
              <a:t> 2.0 / </a:t>
            </a:r>
            <a:r>
              <a:rPr lang="en-GB" dirty="0" err="1"/>
              <a:t>OpenId</a:t>
            </a:r>
            <a:r>
              <a:rPr lang="en-GB" dirty="0"/>
              <a:t> Connect</a:t>
            </a:r>
          </a:p>
          <a:p>
            <a:pPr lvl="1"/>
            <a:r>
              <a:rPr lang="en-GB" dirty="0"/>
              <a:t>Standards for description of policies (XACML, …)</a:t>
            </a:r>
          </a:p>
          <a:p>
            <a:pPr lvl="1"/>
            <a:r>
              <a:rPr lang="en-GB" dirty="0"/>
              <a:t>SSI / DID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How / where to integrate Distributed Ledger Technologies in the cocktail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E76D-1343-AD43-AEEE-3EE1B0A3E0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6" name="Google Shape;175;p26" descr="Trust Services Forum - CA Day 2018 — ENISA">
            <a:extLst>
              <a:ext uri="{FF2B5EF4-FFF2-40B4-BE49-F238E27FC236}">
                <a16:creationId xmlns:a16="http://schemas.microsoft.com/office/drawing/2014/main" id="{9E9DDD69-DE97-8942-AD30-B9F1D5B5EE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4028" y="1666461"/>
            <a:ext cx="3096276" cy="162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6;p26">
            <a:extLst>
              <a:ext uri="{FF2B5EF4-FFF2-40B4-BE49-F238E27FC236}">
                <a16:creationId xmlns:a16="http://schemas.microsoft.com/office/drawing/2014/main" id="{EE89A2A4-FA40-0449-9217-54A7DABB18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254" y="5381816"/>
            <a:ext cx="1744488" cy="38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26" descr="3 Applications of OpenID Connect">
            <a:extLst>
              <a:ext uri="{FF2B5EF4-FFF2-40B4-BE49-F238E27FC236}">
                <a16:creationId xmlns:a16="http://schemas.microsoft.com/office/drawing/2014/main" id="{2D5A279D-8148-904F-AF41-042BFF4B65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8462" y="3906622"/>
            <a:ext cx="1081616" cy="108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9;p26">
            <a:extLst>
              <a:ext uri="{FF2B5EF4-FFF2-40B4-BE49-F238E27FC236}">
                <a16:creationId xmlns:a16="http://schemas.microsoft.com/office/drawing/2014/main" id="{7E4C1F3D-6389-7747-90A5-159638AB1E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64254" y="3911873"/>
            <a:ext cx="1081616" cy="107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069457A-7A9B-8244-839A-747F8707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62" y="5139357"/>
            <a:ext cx="1275617" cy="8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4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279A-60E3-2642-B020-E183ECC8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/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C80E8-62FF-7A42-A337-7777D9AAC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899" y="1357298"/>
            <a:ext cx="6859157" cy="4929222"/>
          </a:xfrm>
        </p:spPr>
        <p:txBody>
          <a:bodyPr/>
          <a:lstStyle/>
          <a:p>
            <a:r>
              <a:rPr lang="en-GB" dirty="0"/>
              <a:t>We should adopt a strategic approach when defining a strategic direction towards commoditization (standardization following an open source approach)</a:t>
            </a:r>
          </a:p>
          <a:p>
            <a:r>
              <a:rPr lang="en-GB" dirty="0"/>
              <a:t>We see the battlefield around the topic of Digital Twins</a:t>
            </a:r>
          </a:p>
          <a:p>
            <a:r>
              <a:rPr lang="en-GB" dirty="0"/>
              <a:t>There is good basis to rely on:</a:t>
            </a:r>
          </a:p>
          <a:p>
            <a:pPr lvl="1"/>
            <a:r>
              <a:rPr lang="en-GB" dirty="0"/>
              <a:t>ETSI NGSI-LD</a:t>
            </a:r>
          </a:p>
          <a:p>
            <a:pPr lvl="1"/>
            <a:r>
              <a:rPr lang="en-GB" dirty="0"/>
              <a:t>Smart Data Models </a:t>
            </a:r>
            <a:r>
              <a:rPr lang="en-GB" dirty="0" err="1"/>
              <a:t>initative</a:t>
            </a:r>
            <a:endParaRPr lang="en-GB" dirty="0"/>
          </a:p>
          <a:p>
            <a:r>
              <a:rPr lang="en-GB" dirty="0"/>
              <a:t>Opportunity make progress leveraging Horizon Europe and Digital Europe</a:t>
            </a:r>
          </a:p>
          <a:p>
            <a:pPr lvl="1"/>
            <a:r>
              <a:rPr lang="en-GB" dirty="0"/>
              <a:t>Digital Twin on the Edge – Highly distributed systems</a:t>
            </a:r>
          </a:p>
          <a:p>
            <a:pPr lvl="1"/>
            <a:r>
              <a:rPr lang="en-GB" dirty="0"/>
              <a:t>Security and Trust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354F4-B875-0345-9E26-FF4C331A1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Google Shape;837;p25">
            <a:extLst>
              <a:ext uri="{FF2B5EF4-FFF2-40B4-BE49-F238E27FC236}">
                <a16:creationId xmlns:a16="http://schemas.microsoft.com/office/drawing/2014/main" id="{7C035A1B-F958-044E-B461-6E2281A7F3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6755" y="1587544"/>
            <a:ext cx="3363648" cy="1841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38;p25">
            <a:extLst>
              <a:ext uri="{FF2B5EF4-FFF2-40B4-BE49-F238E27FC236}">
                <a16:creationId xmlns:a16="http://schemas.microsoft.com/office/drawing/2014/main" id="{2A725218-ABCB-B044-9686-F17736BA4B3B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052" y="2756366"/>
            <a:ext cx="3175002" cy="200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6427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824</Words>
  <Application>Microsoft Macintosh PowerPoint</Application>
  <PresentationFormat>Widescreen</PresentationFormat>
  <Paragraphs>137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Merriweather Sans</vt:lpstr>
      <vt:lpstr>Calibri</vt:lpstr>
      <vt:lpstr>Arial</vt:lpstr>
      <vt:lpstr>Helvetica Neue</vt:lpstr>
      <vt:lpstr>Noto Sans Symbols</vt:lpstr>
      <vt:lpstr>Custom Design</vt:lpstr>
      <vt:lpstr>An strategic approach towards standardization  in IoT and Edge Computing</vt:lpstr>
      <vt:lpstr>Understanding the economics behind creation of  standards following an open source approach</vt:lpstr>
      <vt:lpstr>IoT is mostly a mean for digitizing the world to manage</vt:lpstr>
      <vt:lpstr>Digital Twins: an approach for integration at multiple levels</vt:lpstr>
      <vt:lpstr>Standardization should focus on the Digital Twin platform</vt:lpstr>
      <vt:lpstr>Digital Twin API: ETSI NGSI-LD</vt:lpstr>
      <vt:lpstr>Digital Twin models: Smart Data Models initiative</vt:lpstr>
      <vt:lpstr>Security and Trust</vt:lpstr>
      <vt:lpstr>Conclusions /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TID</dc:creator>
  <cp:lastModifiedBy>Juanjo Hierro</cp:lastModifiedBy>
  <cp:revision>12</cp:revision>
  <dcterms:created xsi:type="dcterms:W3CDTF">2010-09-29T09:49:24Z</dcterms:created>
  <dcterms:modified xsi:type="dcterms:W3CDTF">2021-09-14T09:28:37Z</dcterms:modified>
</cp:coreProperties>
</file>